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9" r:id="rId3"/>
    <p:sldId id="261" r:id="rId4"/>
    <p:sldId id="257" r:id="rId5"/>
    <p:sldId id="260" r:id="rId6"/>
    <p:sldId id="258" r:id="rId7"/>
    <p:sldId id="262" r:id="rId8"/>
    <p:sldId id="263" r:id="rId9"/>
    <p:sldId id="264" r:id="rId10"/>
    <p:sldId id="265" r:id="rId11"/>
    <p:sldId id="266" r:id="rId12"/>
    <p:sldId id="267" r:id="rId13"/>
    <p:sldId id="268" r:id="rId14"/>
    <p:sldId id="271" r:id="rId15"/>
    <p:sldId id="270" r:id="rId16"/>
    <p:sldId id="274" r:id="rId17"/>
    <p:sldId id="272" r:id="rId18"/>
    <p:sldId id="273" r:id="rId19"/>
    <p:sldId id="275" r:id="rId20"/>
    <p:sldId id="276" r:id="rId21"/>
    <p:sldId id="269"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2" d="100"/>
          <a:sy n="72" d="100"/>
        </p:scale>
        <p:origin x="66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microsoft.com/office/2015/10/relationships/revisionInfo" Target="revisionInfo.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5/9/2017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5/9/2017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5/9/2017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5/9/2017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5/9/2017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5/9/2017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5/9/2017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5/9/2017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5/9/2017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5/9/2017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5/9/2017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13"/>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5/9/2017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5/9/2017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5/9/2017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5/9/2017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5/9/2017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32"/>
            <a:ext cx="2356674" cy="6853285"/>
            <a:chOff x="6627813" y="195454"/>
            <a:chExt cx="1952625" cy="5678297"/>
          </a:xfrm>
        </p:grpSpPr>
        <p:sp>
          <p:nvSpPr>
            <p:cNvPr id="11" name="Freeform 27"/>
            <p:cNvSpPr/>
            <p:nvPr/>
          </p:nvSpPr>
          <p:spPr bwMode="auto">
            <a:xfrm>
              <a:off x="6627813" y="195454"/>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5/9/2017</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2" r:id="rId12"/>
    <p:sldLayoutId id="2147483663" r:id="rId13"/>
    <p:sldLayoutId id="2147483664" r:id="rId14"/>
    <p:sldLayoutId id="2147483658" r:id="rId15"/>
    <p:sldLayoutId id="2147483659"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github.com/ellingworthl/EWD_Assign2_WebAPI" TargetMode="External"/><Relationship Id="rId2" Type="http://schemas.openxmlformats.org/officeDocument/2006/relationships/hyperlink" Target="https://github.com/ellingworthl/EDW_Assign1_SPA"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8" Type="http://schemas.openxmlformats.org/officeDocument/2006/relationships/hyperlink" Target="http://pastebin.com/sLvADsEN" TargetMode="External"/><Relationship Id="rId13" Type="http://schemas.openxmlformats.org/officeDocument/2006/relationships/hyperlink" Target="https://startbootstrap.com/template-overviews/half-slider/" TargetMode="External"/><Relationship Id="rId18" Type="http://schemas.openxmlformats.org/officeDocument/2006/relationships/hyperlink" Target="https://www.w3schools.com/" TargetMode="External"/><Relationship Id="rId3" Type="http://schemas.openxmlformats.org/officeDocument/2006/relationships/hyperlink" Target="https://www.kirupa.com/react/creating_single_page_app_react_using_react_router.htm" TargetMode="External"/><Relationship Id="rId21" Type="http://schemas.openxmlformats.org/officeDocument/2006/relationships/hyperlink" Target="https://www.youtube.com/watch?v=Ybn6Q92m4xg" TargetMode="External"/><Relationship Id="rId7" Type="http://schemas.openxmlformats.org/officeDocument/2006/relationships/hyperlink" Target="http://stackoverflow.com/questions/41515468/custom-stylesheet-in-react-app" TargetMode="External"/><Relationship Id="rId12" Type="http://schemas.openxmlformats.org/officeDocument/2006/relationships/hyperlink" Target="http://www.favicon.cc/" TargetMode="External"/><Relationship Id="rId17" Type="http://schemas.openxmlformats.org/officeDocument/2006/relationships/hyperlink" Target="https://developers.google.com/maps/documentation/android-api/signup" TargetMode="External"/><Relationship Id="rId2" Type="http://schemas.openxmlformats.org/officeDocument/2006/relationships/hyperlink" Target="https://github.com/facebookincubator/create-react-app/blob/master/README.md#getting-started" TargetMode="External"/><Relationship Id="rId16" Type="http://schemas.openxmlformats.org/officeDocument/2006/relationships/hyperlink" Target="https://www.npmjs.com/package/generator-react-webpack-scaffold" TargetMode="External"/><Relationship Id="rId20" Type="http://schemas.openxmlformats.org/officeDocument/2006/relationships/hyperlink" Target="https://www.youtube.com/watch?annotation_id=annotation_3748334139&amp;feature=iv&amp;src_vid=9kJVYpOqcVU&amp;v=pU9Q6oiQNd0" TargetMode="External"/><Relationship Id="rId1" Type="http://schemas.openxmlformats.org/officeDocument/2006/relationships/slideLayout" Target="../slideLayouts/slideLayout4.xml"/><Relationship Id="rId6" Type="http://schemas.openxmlformats.org/officeDocument/2006/relationships/hyperlink" Target="https://css-tricks.com/css-modules-part-3-react/" TargetMode="External"/><Relationship Id="rId11" Type="http://schemas.openxmlformats.org/officeDocument/2006/relationships/hyperlink" Target="http://jsonlint.com/" TargetMode="External"/><Relationship Id="rId5" Type="http://schemas.openxmlformats.org/officeDocument/2006/relationships/hyperlink" Target="https://github.com/learncodeacademy/react-js-tutorials" TargetMode="External"/><Relationship Id="rId15" Type="http://schemas.openxmlformats.org/officeDocument/2006/relationships/hyperlink" Target="https://github.com/tylermcginnis/react-router-firebase-auth" TargetMode="External"/><Relationship Id="rId10" Type="http://schemas.openxmlformats.org/officeDocument/2006/relationships/hyperlink" Target="http://www.tutorialrepublic.com/twitter-bootstrap-tutorial/bootstrap-navbar.php" TargetMode="External"/><Relationship Id="rId19" Type="http://schemas.openxmlformats.org/officeDocument/2006/relationships/hyperlink" Target="https://www.youtube.com/playlist?annotation_id=annotation_270691829&amp;feature=iv&amp;list=PLoYCgNOIyGACDQLaThEEKBAlgs4OIUGif&amp;src_vid=MhkGQAoc7bc" TargetMode="External"/><Relationship Id="rId4" Type="http://schemas.openxmlformats.org/officeDocument/2006/relationships/hyperlink" Target="https://www.youtube.com/watch?v=MhkGQAoc7bc&amp;list=PLoYCgNOIyGABj2GQSlDRjgvXtqfDxKm5b" TargetMode="External"/><Relationship Id="rId9" Type="http://schemas.openxmlformats.org/officeDocument/2006/relationships/hyperlink" Target="http://magic.reactjs.net/htmltojsx.htm" TargetMode="External"/><Relationship Id="rId14" Type="http://schemas.openxmlformats.org/officeDocument/2006/relationships/hyperlink" Target="http://bootsnipp.com/snippets/featured/clean-modal-login-form" TargetMode="External"/><Relationship Id="rId22" Type="http://schemas.openxmlformats.org/officeDocument/2006/relationships/hyperlink" Target="https://www.lifewire.com/list-of-command-prompt-commands-4092302" TargetMode="Externa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hyperlink" Target="http://localhost:8080/api/events" TargetMode="External"/><Relationship Id="rId2" Type="http://schemas.openxmlformats.org/officeDocument/2006/relationships/hyperlink" Target="http://localhost:3000/events" TargetMode="External"/><Relationship Id="rId1" Type="http://schemas.openxmlformats.org/officeDocument/2006/relationships/slideLayout" Target="../slideLayouts/slideLayout8.xml"/><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8" Type="http://schemas.openxmlformats.org/officeDocument/2006/relationships/hyperlink" Target="https://mongodb.github.io/node-mongodb-native/" TargetMode="External"/><Relationship Id="rId13" Type="http://schemas.openxmlformats.org/officeDocument/2006/relationships/hyperlink" Target="https://www.youtube.com/watch?v=U8XF6AFGqlc" TargetMode="External"/><Relationship Id="rId18" Type="http://schemas.openxmlformats.org/officeDocument/2006/relationships/hyperlink" Target="https://ddrohan.github.io/wit-wad/topic02-node/talk-3-node-3/node.3.pdf" TargetMode="External"/><Relationship Id="rId3" Type="http://schemas.openxmlformats.org/officeDocument/2006/relationships/hyperlink" Target="https://www.getpostman.com/" TargetMode="External"/><Relationship Id="rId7" Type="http://schemas.openxmlformats.org/officeDocument/2006/relationships/hyperlink" Target="https://www.npmjs.com/package/mongodb" TargetMode="External"/><Relationship Id="rId12" Type="http://schemas.openxmlformats.org/officeDocument/2006/relationships/hyperlink" Target="https://www.youtube.com/watch?annotation_id=annotation_1262334303&amp;feature=iv&amp;src_vid=5e1NEdfs4is&amp;v=ndKRjmA6WNA" TargetMode="External"/><Relationship Id="rId17" Type="http://schemas.openxmlformats.org/officeDocument/2006/relationships/hyperlink" Target="http://www.tutorialspoint.com/mongodb/" TargetMode="External"/><Relationship Id="rId2" Type="http://schemas.openxmlformats.org/officeDocument/2006/relationships/hyperlink" Target="https://robomongo.org/" TargetMode="External"/><Relationship Id="rId16" Type="http://schemas.openxmlformats.org/officeDocument/2006/relationships/hyperlink" Target="http://mongoosejs.com/" TargetMode="External"/><Relationship Id="rId1" Type="http://schemas.openxmlformats.org/officeDocument/2006/relationships/slideLayout" Target="../slideLayouts/slideLayout4.xml"/><Relationship Id="rId6" Type="http://schemas.openxmlformats.org/officeDocument/2006/relationships/hyperlink" Target="https://www.mongodb.com/" TargetMode="External"/><Relationship Id="rId11" Type="http://schemas.openxmlformats.org/officeDocument/2006/relationships/hyperlink" Target="https://www.youtube.com/watch?v=nN2JlbVWy2k&amp;t=40s" TargetMode="External"/><Relationship Id="rId5" Type="http://schemas.openxmlformats.org/officeDocument/2006/relationships/hyperlink" Target="https://docs.mongodb.com/manual/reference/mongo-shell/" TargetMode="External"/><Relationship Id="rId15" Type="http://schemas.openxmlformats.org/officeDocument/2006/relationships/hyperlink" Target="http://stackoverflow.com/" TargetMode="External"/><Relationship Id="rId10" Type="http://schemas.openxmlformats.org/officeDocument/2006/relationships/hyperlink" Target="https://www.youtube.com/watch?v=pWbMrx5rVBE" TargetMode="External"/><Relationship Id="rId4" Type="http://schemas.openxmlformats.org/officeDocument/2006/relationships/hyperlink" Target="https://cloud.mongodb.com/user#/login?nds=true" TargetMode="External"/><Relationship Id="rId9" Type="http://schemas.openxmlformats.org/officeDocument/2006/relationships/hyperlink" Target="https://www.digitalocean.com/community/tutorials/how-to-connect-node-js-to-a-mongodb-database-on-a-vps" TargetMode="External"/><Relationship Id="rId14" Type="http://schemas.openxmlformats.org/officeDocument/2006/relationships/hyperlink" Target="https://www.youtube.com/watch?v=gnsO8-xJ8rs"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8.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173357" y="2514600"/>
            <a:ext cx="9331255" cy="1744579"/>
          </a:xfrm>
        </p:spPr>
        <p:txBody>
          <a:bodyPr>
            <a:noAutofit/>
          </a:bodyPr>
          <a:lstStyle/>
          <a:p>
            <a:r>
              <a:rPr lang="en-GB" dirty="0" err="1"/>
              <a:t>FieldArcheryFinder</a:t>
            </a:r>
            <a:r>
              <a:rPr lang="en-GB" dirty="0"/>
              <a:t> (FAF)</a:t>
            </a:r>
          </a:p>
        </p:txBody>
      </p:sp>
      <p:sp>
        <p:nvSpPr>
          <p:cNvPr id="3" name="Subtitle 2"/>
          <p:cNvSpPr>
            <a:spLocks noGrp="1"/>
          </p:cNvSpPr>
          <p:nvPr>
            <p:ph type="subTitle" idx="1"/>
          </p:nvPr>
        </p:nvSpPr>
        <p:spPr>
          <a:xfrm>
            <a:off x="2173357" y="4259180"/>
            <a:ext cx="9331255" cy="1949116"/>
          </a:xfrm>
        </p:spPr>
        <p:txBody>
          <a:bodyPr>
            <a:normAutofit fontScale="92500"/>
          </a:bodyPr>
          <a:lstStyle/>
          <a:p>
            <a:r>
              <a:rPr lang="en-GB" dirty="0"/>
              <a:t>Enterprise Web Development 2017</a:t>
            </a:r>
          </a:p>
          <a:p>
            <a:r>
              <a:rPr lang="en-GB" dirty="0"/>
              <a:t>Assignment 1: Create a SPA using </a:t>
            </a:r>
            <a:r>
              <a:rPr lang="en-GB" dirty="0" err="1"/>
              <a:t>ReactJS</a:t>
            </a:r>
            <a:endParaRPr lang="en-GB" dirty="0"/>
          </a:p>
          <a:p>
            <a:r>
              <a:rPr lang="en-GB" dirty="0">
                <a:hlinkClick r:id="rId2"/>
              </a:rPr>
              <a:t>https://github.com/ellingworthl/EDW_Assign1_SPA</a:t>
            </a:r>
            <a:r>
              <a:rPr lang="en-GB" dirty="0"/>
              <a:t> </a:t>
            </a:r>
          </a:p>
          <a:p>
            <a:r>
              <a:rPr lang="en-GB" dirty="0"/>
              <a:t>Assignment 2: Integrate Web API with SPA using Node, Express, MongoDB, &amp; Mongoose</a:t>
            </a:r>
          </a:p>
          <a:p>
            <a:r>
              <a:rPr lang="en-GB" dirty="0">
                <a:hlinkClick r:id="rId3"/>
              </a:rPr>
              <a:t>https://github.com/ellingworthl/EWD_Assign2_WebAPI</a:t>
            </a:r>
            <a:r>
              <a:rPr lang="en-GB" dirty="0"/>
              <a:t> </a:t>
            </a:r>
          </a:p>
        </p:txBody>
      </p:sp>
    </p:spTree>
    <p:extLst>
      <p:ext uri="{BB962C8B-B14F-4D97-AF65-F5344CB8AC3E}">
        <p14:creationId xmlns:p14="http://schemas.microsoft.com/office/powerpoint/2010/main" val="16492243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634167" cy="976312"/>
          </a:xfrm>
        </p:spPr>
        <p:txBody>
          <a:bodyPr>
            <a:normAutofit/>
          </a:bodyPr>
          <a:lstStyle/>
          <a:p>
            <a:r>
              <a:rPr lang="en-GB" dirty="0"/>
              <a:t>Assignment 1</a:t>
            </a:r>
            <a:br>
              <a:rPr lang="en-GB" dirty="0"/>
            </a:br>
            <a:r>
              <a:rPr lang="en-GB" dirty="0"/>
              <a:t>- Expansion of Lab code #3</a:t>
            </a:r>
          </a:p>
        </p:txBody>
      </p:sp>
      <p:sp>
        <p:nvSpPr>
          <p:cNvPr id="4" name="Text Placeholder 3"/>
          <p:cNvSpPr>
            <a:spLocks noGrp="1"/>
          </p:cNvSpPr>
          <p:nvPr>
            <p:ph type="body" sz="half" idx="2"/>
          </p:nvPr>
        </p:nvSpPr>
        <p:spPr>
          <a:xfrm>
            <a:off x="2589212" y="1598612"/>
            <a:ext cx="3505199" cy="4656579"/>
          </a:xfrm>
        </p:spPr>
        <p:txBody>
          <a:bodyPr>
            <a:normAutofit fontScale="85000" lnSpcReduction="10000"/>
          </a:bodyPr>
          <a:lstStyle/>
          <a:p>
            <a:r>
              <a:rPr lang="en-GB" dirty="0"/>
              <a:t>REVIEWS (based on Hacker News)</a:t>
            </a:r>
          </a:p>
          <a:p>
            <a:r>
              <a:rPr lang="en-GB" dirty="0"/>
              <a:t>Functionality: CREATE &amp; UPVOTE (create new review &amp; upvote existing reviews and comment on reviews &amp; upvote comments)</a:t>
            </a:r>
          </a:p>
          <a:p>
            <a:pPr marL="285750" indent="-285750">
              <a:buFont typeface="Arial" panose="020B0604020202020204" pitchFamily="34" charset="0"/>
              <a:buChar char="•"/>
            </a:pPr>
            <a:r>
              <a:rPr lang="en-GB" dirty="0" err="1"/>
              <a:t>ReviewApp</a:t>
            </a:r>
            <a:endParaRPr lang="en-GB" dirty="0"/>
          </a:p>
          <a:p>
            <a:pPr marL="742950" lvl="1" indent="-285750">
              <a:buFont typeface="Arial" panose="020B0604020202020204" pitchFamily="34" charset="0"/>
              <a:buChar char="•"/>
            </a:pPr>
            <a:r>
              <a:rPr lang="en-GB" dirty="0"/>
              <a:t>Add ‘Link’ import to support routing source code modified</a:t>
            </a:r>
          </a:p>
          <a:p>
            <a:pPr marL="742950" lvl="1" indent="-285750">
              <a:buFont typeface="Arial" panose="020B0604020202020204" pitchFamily="34" charset="0"/>
              <a:buChar char="•"/>
            </a:pPr>
            <a:r>
              <a:rPr lang="en-GB" dirty="0"/>
              <a:t>Form source code modified</a:t>
            </a:r>
          </a:p>
          <a:p>
            <a:pPr marL="742950" lvl="1" indent="-285750">
              <a:buFont typeface="Arial" panose="020B0604020202020204" pitchFamily="34" charset="0"/>
              <a:buChar char="•"/>
            </a:pPr>
            <a:r>
              <a:rPr lang="en-GB" dirty="0" err="1"/>
              <a:t>ReviewApp</a:t>
            </a:r>
            <a:r>
              <a:rPr lang="en-GB" dirty="0"/>
              <a:t> source code modified </a:t>
            </a:r>
            <a:r>
              <a:rPr lang="en-GB" dirty="0" err="1"/>
              <a:t>inc.</a:t>
            </a:r>
            <a:r>
              <a:rPr lang="en-GB" dirty="0"/>
              <a:t> addition of Header &amp; Paragraph to match other page formatting</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err="1"/>
              <a:t>commentPage</a:t>
            </a:r>
            <a:endParaRPr lang="en-GB" dirty="0"/>
          </a:p>
          <a:p>
            <a:pPr marL="742950" lvl="1" indent="-285750">
              <a:buFont typeface="Arial" panose="020B0604020202020204" pitchFamily="34" charset="0"/>
              <a:buChar char="•"/>
            </a:pPr>
            <a:r>
              <a:rPr lang="en-GB" dirty="0"/>
              <a:t>Form, source code modified</a:t>
            </a:r>
          </a:p>
          <a:p>
            <a:pPr marL="742950" lvl="1" indent="-285750">
              <a:buFont typeface="Arial" panose="020B0604020202020204" pitchFamily="34" charset="0"/>
              <a:buChar char="•"/>
            </a:pPr>
            <a:r>
              <a:rPr lang="en-GB" dirty="0" err="1"/>
              <a:t>commentList</a:t>
            </a:r>
            <a:r>
              <a:rPr lang="en-GB" dirty="0"/>
              <a:t> limited changes to code</a:t>
            </a:r>
          </a:p>
          <a:p>
            <a:pPr marL="742950" lvl="1" indent="-285750">
              <a:buFont typeface="Arial" panose="020B0604020202020204" pitchFamily="34" charset="0"/>
              <a:buChar char="•"/>
            </a:pPr>
            <a:r>
              <a:rPr lang="en-GB" dirty="0" err="1"/>
              <a:t>commentView</a:t>
            </a:r>
            <a:r>
              <a:rPr lang="en-GB" dirty="0"/>
              <a:t>  limited changes to code</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err="1"/>
              <a:t>stubAPI</a:t>
            </a:r>
            <a:r>
              <a:rPr lang="en-GB" dirty="0"/>
              <a:t> </a:t>
            </a:r>
          </a:p>
          <a:p>
            <a:pPr marL="742950" lvl="1" indent="-285750">
              <a:buFont typeface="Arial" panose="020B0604020202020204" pitchFamily="34" charset="0"/>
              <a:buChar char="•"/>
            </a:pPr>
            <a:r>
              <a:rPr lang="en-GB" dirty="0"/>
              <a:t>minimal changes</a:t>
            </a:r>
          </a:p>
        </p:txBody>
      </p:sp>
      <p:sp>
        <p:nvSpPr>
          <p:cNvPr id="5" name="Content Placeholder 2"/>
          <p:cNvSpPr txBox="1">
            <a:spLocks/>
          </p:cNvSpPr>
          <p:nvPr/>
        </p:nvSpPr>
        <p:spPr>
          <a:xfrm>
            <a:off x="6323012" y="3325767"/>
            <a:ext cx="5181600" cy="2761136"/>
          </a:xfrm>
          <a:prstGeom prst="rect">
            <a:avLst/>
          </a:prstGeom>
        </p:spPr>
        <p:txBody>
          <a:bodyPr vert="horz" lIns="91440" tIns="45720" rIns="91440" bIns="45720" rtlCol="0" anchor="ctr">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endParaRPr lang="en-GB" dirty="0"/>
          </a:p>
        </p:txBody>
      </p:sp>
      <p:pic>
        <p:nvPicPr>
          <p:cNvPr id="10" name="Content Placeholder 9"/>
          <p:cNvPicPr>
            <a:picLocks noGrp="1" noChangeAspect="1"/>
          </p:cNvPicPr>
          <p:nvPr>
            <p:ph idx="1"/>
          </p:nvPr>
        </p:nvPicPr>
        <p:blipFill rotWithShape="1">
          <a:blip r:embed="rId2"/>
          <a:srcRect b="5889"/>
          <a:stretch/>
        </p:blipFill>
        <p:spPr>
          <a:xfrm>
            <a:off x="6466874" y="3521122"/>
            <a:ext cx="5167282" cy="2734070"/>
          </a:xfrm>
          <a:prstGeom prst="rect">
            <a:avLst/>
          </a:prstGeom>
        </p:spPr>
      </p:pic>
      <p:pic>
        <p:nvPicPr>
          <p:cNvPr id="11" name="Picture 10"/>
          <p:cNvPicPr>
            <a:picLocks noChangeAspect="1"/>
          </p:cNvPicPr>
          <p:nvPr/>
        </p:nvPicPr>
        <p:blipFill>
          <a:blip r:embed="rId3"/>
          <a:stretch>
            <a:fillRect/>
          </a:stretch>
        </p:blipFill>
        <p:spPr>
          <a:xfrm>
            <a:off x="6323012" y="400808"/>
            <a:ext cx="5455006" cy="2907207"/>
          </a:xfrm>
          <a:prstGeom prst="rect">
            <a:avLst/>
          </a:prstGeom>
        </p:spPr>
      </p:pic>
    </p:spTree>
    <p:extLst>
      <p:ext uri="{BB962C8B-B14F-4D97-AF65-F5344CB8AC3E}">
        <p14:creationId xmlns:p14="http://schemas.microsoft.com/office/powerpoint/2010/main" val="11362954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Assignment 1</a:t>
            </a:r>
            <a:br>
              <a:rPr lang="en-GB" dirty="0"/>
            </a:br>
            <a:r>
              <a:rPr lang="en-GB" dirty="0"/>
              <a:t>- Design Model Illustrations</a:t>
            </a:r>
          </a:p>
        </p:txBody>
      </p:sp>
      <p:pic>
        <p:nvPicPr>
          <p:cNvPr id="6" name="Content Placeholder 5"/>
          <p:cNvPicPr>
            <a:picLocks noGrp="1" noChangeAspect="1"/>
          </p:cNvPicPr>
          <p:nvPr>
            <p:ph sz="half" idx="1"/>
          </p:nvPr>
        </p:nvPicPr>
        <p:blipFill>
          <a:blip r:embed="rId2"/>
          <a:stretch>
            <a:fillRect/>
          </a:stretch>
        </p:blipFill>
        <p:spPr>
          <a:xfrm>
            <a:off x="2589213" y="2870436"/>
            <a:ext cx="4313237" cy="2304577"/>
          </a:xfrm>
        </p:spPr>
      </p:pic>
      <p:pic>
        <p:nvPicPr>
          <p:cNvPr id="4" name="Content Placeholder 3"/>
          <p:cNvPicPr>
            <a:picLocks noGrp="1" noChangeAspect="1"/>
          </p:cNvPicPr>
          <p:nvPr>
            <p:ph sz="half" idx="2"/>
          </p:nvPr>
        </p:nvPicPr>
        <p:blipFill>
          <a:blip r:embed="rId3"/>
          <a:stretch>
            <a:fillRect/>
          </a:stretch>
        </p:blipFill>
        <p:spPr>
          <a:xfrm>
            <a:off x="7191375" y="2468265"/>
            <a:ext cx="4313238" cy="3093045"/>
          </a:xfrm>
        </p:spPr>
      </p:pic>
    </p:spTree>
    <p:extLst>
      <p:ext uri="{BB962C8B-B14F-4D97-AF65-F5344CB8AC3E}">
        <p14:creationId xmlns:p14="http://schemas.microsoft.com/office/powerpoint/2010/main" val="29306259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Assignment 1</a:t>
            </a:r>
            <a:br>
              <a:rPr lang="en-GB" dirty="0"/>
            </a:br>
            <a:r>
              <a:rPr lang="en-GB" dirty="0"/>
              <a:t>- Independent Learning</a:t>
            </a:r>
          </a:p>
        </p:txBody>
      </p:sp>
      <p:sp>
        <p:nvSpPr>
          <p:cNvPr id="10" name="Content Placeholder 9"/>
          <p:cNvSpPr>
            <a:spLocks noGrp="1"/>
          </p:cNvSpPr>
          <p:nvPr>
            <p:ph sz="half" idx="1"/>
          </p:nvPr>
        </p:nvSpPr>
        <p:spPr>
          <a:xfrm>
            <a:off x="2589212" y="2133599"/>
            <a:ext cx="4313864" cy="4346713"/>
          </a:xfrm>
        </p:spPr>
        <p:txBody>
          <a:bodyPr>
            <a:normAutofit fontScale="40000" lnSpcReduction="20000"/>
          </a:bodyPr>
          <a:lstStyle/>
          <a:p>
            <a:r>
              <a:rPr lang="en-GB" sz="2800" dirty="0"/>
              <a:t>Areas researched and applied in this assignment:</a:t>
            </a:r>
          </a:p>
          <a:p>
            <a:r>
              <a:rPr lang="en-GB" sz="2000" dirty="0">
                <a:hlinkClick r:id="rId2"/>
              </a:rPr>
              <a:t>https://github.com/facebookincubator/create-react-app/blob/master/README.md#getting-started</a:t>
            </a:r>
            <a:r>
              <a:rPr lang="en-GB" sz="2000" dirty="0"/>
              <a:t> (a brilliant react tutorial)</a:t>
            </a:r>
          </a:p>
          <a:p>
            <a:r>
              <a:rPr lang="en-GB" sz="2000" dirty="0">
                <a:hlinkClick r:id="rId3"/>
              </a:rPr>
              <a:t>https://www.kirupa.com/react/creating_single_page_app_react_using_react_router.htm</a:t>
            </a:r>
            <a:r>
              <a:rPr lang="en-GB" sz="2000" dirty="0"/>
              <a:t> (great, simple breakdown of principles of a SPA)</a:t>
            </a:r>
          </a:p>
          <a:p>
            <a:r>
              <a:rPr lang="en-GB" sz="2000" dirty="0">
                <a:hlinkClick r:id="rId4"/>
              </a:rPr>
              <a:t>https://www.youtube.com/watch?v=MhkGQAoc7bc&amp;list=PLoYCgNOIyGABj2GQSlDRjgvXtqfDxKm5b</a:t>
            </a:r>
            <a:r>
              <a:rPr lang="en-GB" sz="2000" dirty="0"/>
              <a:t> </a:t>
            </a:r>
          </a:p>
          <a:p>
            <a:r>
              <a:rPr lang="en-GB" sz="2000" dirty="0">
                <a:hlinkClick r:id="rId5"/>
              </a:rPr>
              <a:t>https://github.com/learncodeacademy/react-js-tutorials</a:t>
            </a:r>
            <a:r>
              <a:rPr lang="en-GB" sz="2000" dirty="0"/>
              <a:t> </a:t>
            </a:r>
          </a:p>
          <a:p>
            <a:r>
              <a:rPr lang="en-GB" sz="2000" dirty="0">
                <a:hlinkClick r:id="rId6"/>
              </a:rPr>
              <a:t>https://css-tricks.com/css-modules-part-3-react/</a:t>
            </a:r>
            <a:endParaRPr lang="en-GB" sz="2000" dirty="0"/>
          </a:p>
          <a:p>
            <a:r>
              <a:rPr lang="en-GB" sz="2000" dirty="0">
                <a:hlinkClick r:id="rId7"/>
              </a:rPr>
              <a:t>http://stackoverflow.com/questions/41515468/custom-stylesheet-in-react-app</a:t>
            </a:r>
            <a:r>
              <a:rPr lang="en-GB" sz="2000" dirty="0"/>
              <a:t>  (install </a:t>
            </a:r>
            <a:r>
              <a:rPr lang="en-GB" sz="2000" dirty="0" err="1"/>
              <a:t>css</a:t>
            </a:r>
            <a:r>
              <a:rPr lang="en-GB" sz="2000" dirty="0"/>
              <a:t> loader: </a:t>
            </a:r>
            <a:r>
              <a:rPr lang="en-GB" sz="2000" dirty="0" err="1"/>
              <a:t>npm</a:t>
            </a:r>
            <a:r>
              <a:rPr lang="en-GB" sz="2000" dirty="0"/>
              <a:t> install --save </a:t>
            </a:r>
            <a:r>
              <a:rPr lang="en-GB" sz="2000" dirty="0" err="1"/>
              <a:t>css</a:t>
            </a:r>
            <a:r>
              <a:rPr lang="en-GB" sz="2000" dirty="0"/>
              <a:t>-loader )</a:t>
            </a:r>
          </a:p>
          <a:p>
            <a:r>
              <a:rPr lang="en-GB" sz="2000" dirty="0">
                <a:hlinkClick r:id="rId8"/>
              </a:rPr>
              <a:t>http://pastebin.com/sLvADsEN</a:t>
            </a:r>
            <a:endParaRPr lang="en-GB" sz="2000" dirty="0"/>
          </a:p>
          <a:p>
            <a:r>
              <a:rPr lang="en-GB" sz="2000" dirty="0">
                <a:hlinkClick r:id="rId9"/>
              </a:rPr>
              <a:t>http://magic.reactjs.net/htmltojsx.htm</a:t>
            </a:r>
            <a:r>
              <a:rPr lang="en-GB" sz="2000" dirty="0"/>
              <a:t> </a:t>
            </a:r>
          </a:p>
          <a:p>
            <a:r>
              <a:rPr lang="en-GB" sz="2000" dirty="0">
                <a:hlinkClick r:id="rId10"/>
              </a:rPr>
              <a:t>http://www.tutorialrepublic.com/twitter-bootstrap-tutorial/bootstrap-navbar.php</a:t>
            </a:r>
            <a:r>
              <a:rPr lang="en-GB" sz="2000" dirty="0"/>
              <a:t> </a:t>
            </a:r>
          </a:p>
          <a:p>
            <a:r>
              <a:rPr lang="en-GB" sz="2000" dirty="0">
                <a:hlinkClick r:id="rId11"/>
              </a:rPr>
              <a:t>http://jsonlint.com/</a:t>
            </a:r>
            <a:r>
              <a:rPr lang="en-GB" sz="2000" dirty="0"/>
              <a:t> </a:t>
            </a:r>
          </a:p>
          <a:p>
            <a:r>
              <a:rPr lang="en-GB" sz="2000" dirty="0">
                <a:hlinkClick r:id="rId12"/>
              </a:rPr>
              <a:t>http://www.favicon.cc/</a:t>
            </a:r>
            <a:r>
              <a:rPr lang="en-GB" sz="2000" dirty="0"/>
              <a:t> </a:t>
            </a:r>
          </a:p>
          <a:p>
            <a:r>
              <a:rPr lang="en-GB" sz="2000" dirty="0">
                <a:hlinkClick r:id="rId13"/>
              </a:rPr>
              <a:t>https://startbootstrap.com/template-overviews/half-slider/</a:t>
            </a:r>
            <a:r>
              <a:rPr lang="en-GB" sz="2000" dirty="0"/>
              <a:t> </a:t>
            </a:r>
          </a:p>
          <a:p>
            <a:r>
              <a:rPr lang="en-GB" sz="2000" dirty="0">
                <a:hlinkClick r:id="rId14"/>
              </a:rPr>
              <a:t>http://bootsnipp.com/snippets/featured/clean-modal-login-form</a:t>
            </a:r>
            <a:r>
              <a:rPr lang="en-GB" sz="2000" dirty="0"/>
              <a:t> </a:t>
            </a:r>
          </a:p>
          <a:p>
            <a:r>
              <a:rPr lang="en-GB" sz="2000" dirty="0">
                <a:hlinkClick r:id="rId15"/>
              </a:rPr>
              <a:t>https://github.com/tylermcginnis/react-router-firebase-auth</a:t>
            </a:r>
            <a:r>
              <a:rPr lang="en-GB" sz="2000" dirty="0"/>
              <a:t> </a:t>
            </a:r>
          </a:p>
        </p:txBody>
      </p:sp>
      <p:sp>
        <p:nvSpPr>
          <p:cNvPr id="11" name="Content Placeholder 10"/>
          <p:cNvSpPr>
            <a:spLocks noGrp="1"/>
          </p:cNvSpPr>
          <p:nvPr>
            <p:ph sz="half" idx="2"/>
          </p:nvPr>
        </p:nvSpPr>
        <p:spPr>
          <a:xfrm>
            <a:off x="7190747" y="2126222"/>
            <a:ext cx="4313864" cy="4354090"/>
          </a:xfrm>
        </p:spPr>
        <p:txBody>
          <a:bodyPr>
            <a:normAutofit fontScale="40000" lnSpcReduction="20000"/>
          </a:bodyPr>
          <a:lstStyle/>
          <a:p>
            <a:r>
              <a:rPr lang="en-GB" sz="2500" dirty="0"/>
              <a:t>Areas researched and applied in this assignment  (</a:t>
            </a:r>
            <a:r>
              <a:rPr lang="en-GB" sz="2500" dirty="0" err="1"/>
              <a:t>cont</a:t>
            </a:r>
            <a:r>
              <a:rPr lang="en-GB" sz="2500" dirty="0"/>
              <a:t>):</a:t>
            </a:r>
          </a:p>
          <a:p>
            <a:r>
              <a:rPr lang="en-GB" sz="2000" dirty="0"/>
              <a:t>Installed, but not used: </a:t>
            </a:r>
            <a:r>
              <a:rPr lang="en-GB" sz="2000" dirty="0">
                <a:hlinkClick r:id="rId16"/>
              </a:rPr>
              <a:t>https://www.npmjs.com/package/generator-react-webpack-scaffold</a:t>
            </a:r>
            <a:r>
              <a:rPr lang="en-GB" sz="2000" dirty="0"/>
              <a:t> </a:t>
            </a:r>
          </a:p>
          <a:p>
            <a:r>
              <a:rPr lang="en-GB" sz="2000" dirty="0"/>
              <a:t>Registered for but not used (intended for Club Detail): </a:t>
            </a:r>
            <a:r>
              <a:rPr lang="en-GB" sz="2000" dirty="0">
                <a:hlinkClick r:id="rId17"/>
              </a:rPr>
              <a:t>https://developers.google.com/maps/documentation/android-api/signup</a:t>
            </a:r>
            <a:r>
              <a:rPr lang="en-GB" sz="2000" dirty="0"/>
              <a:t> </a:t>
            </a:r>
          </a:p>
          <a:p>
            <a:endParaRPr lang="en-GB" sz="2000" dirty="0"/>
          </a:p>
          <a:p>
            <a:r>
              <a:rPr lang="en-GB" sz="2500" dirty="0"/>
              <a:t>Additional learning for EWD has been through the following:</a:t>
            </a:r>
          </a:p>
          <a:p>
            <a:r>
              <a:rPr lang="en-GB" sz="2000" dirty="0"/>
              <a:t>Head First: JavaScript</a:t>
            </a:r>
          </a:p>
          <a:p>
            <a:r>
              <a:rPr lang="en-GB" sz="2000" dirty="0"/>
              <a:t>Head First: HTML and CSS</a:t>
            </a:r>
          </a:p>
          <a:p>
            <a:r>
              <a:rPr lang="en-GB" sz="2000" dirty="0">
                <a:hlinkClick r:id="rId18"/>
              </a:rPr>
              <a:t>https://www.w3schools.com</a:t>
            </a:r>
            <a:r>
              <a:rPr lang="en-GB" sz="2000" dirty="0"/>
              <a:t> </a:t>
            </a:r>
          </a:p>
          <a:p>
            <a:r>
              <a:rPr lang="en-GB" sz="2000" dirty="0">
                <a:hlinkClick r:id="rId19"/>
              </a:rPr>
              <a:t>https://www.youtube.com/playlist?annotation_id=annotation_270691829&amp;feature=iv&amp;list=PLoYCgNOIyGACDQLaThEEKBAlgs4OIUGif&amp;src_vid=MhkGQAoc7bc</a:t>
            </a:r>
            <a:r>
              <a:rPr lang="en-GB" sz="2000" dirty="0"/>
              <a:t> </a:t>
            </a:r>
          </a:p>
          <a:p>
            <a:r>
              <a:rPr lang="en-GB" sz="2000" dirty="0">
                <a:hlinkClick r:id="rId20"/>
              </a:rPr>
              <a:t>https://www.youtube.com/watch?annotation_id=annotation_3748334139&amp;feature=iv&amp;src_vid=9kJVYpOqcVU&amp;v=pU9Q6oiQNd0</a:t>
            </a:r>
            <a:r>
              <a:rPr lang="en-GB" sz="2000" dirty="0"/>
              <a:t> </a:t>
            </a:r>
          </a:p>
          <a:p>
            <a:r>
              <a:rPr lang="en-GB" sz="2000" dirty="0">
                <a:hlinkClick r:id="rId21"/>
              </a:rPr>
              <a:t>https://www.youtube.com/watch?v=Ybn6Q92m4xg</a:t>
            </a:r>
            <a:r>
              <a:rPr lang="en-GB" sz="2000" dirty="0"/>
              <a:t> </a:t>
            </a:r>
          </a:p>
          <a:p>
            <a:r>
              <a:rPr lang="en-GB" sz="2000" dirty="0">
                <a:hlinkClick r:id="rId22"/>
              </a:rPr>
              <a:t>https://www.lifewire.com/list-of-command-prompt-commands-4092302</a:t>
            </a:r>
            <a:r>
              <a:rPr lang="en-GB" sz="2000" dirty="0"/>
              <a:t> </a:t>
            </a:r>
          </a:p>
        </p:txBody>
      </p:sp>
    </p:spTree>
    <p:extLst>
      <p:ext uri="{BB962C8B-B14F-4D97-AF65-F5344CB8AC3E}">
        <p14:creationId xmlns:p14="http://schemas.microsoft.com/office/powerpoint/2010/main" val="16258971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Assignment 2</a:t>
            </a:r>
            <a:br>
              <a:rPr lang="en-GB" dirty="0"/>
            </a:br>
            <a:r>
              <a:rPr lang="en-GB" dirty="0"/>
              <a:t>- Web API for </a:t>
            </a:r>
            <a:r>
              <a:rPr lang="en-GB" dirty="0" err="1"/>
              <a:t>ReactJS</a:t>
            </a:r>
            <a:r>
              <a:rPr lang="en-GB" dirty="0"/>
              <a:t> SPA</a:t>
            </a:r>
          </a:p>
        </p:txBody>
      </p:sp>
      <p:pic>
        <p:nvPicPr>
          <p:cNvPr id="6" name="Content Placeholder 5"/>
          <p:cNvPicPr>
            <a:picLocks noGrp="1" noChangeAspect="1"/>
          </p:cNvPicPr>
          <p:nvPr>
            <p:ph idx="1"/>
          </p:nvPr>
        </p:nvPicPr>
        <p:blipFill>
          <a:blip r:embed="rId2"/>
          <a:stretch>
            <a:fillRect/>
          </a:stretch>
        </p:blipFill>
        <p:spPr>
          <a:xfrm>
            <a:off x="6323013" y="1057728"/>
            <a:ext cx="5181600" cy="4191682"/>
          </a:xfrm>
        </p:spPr>
      </p:pic>
      <p:sp>
        <p:nvSpPr>
          <p:cNvPr id="4" name="Text Placeholder 3"/>
          <p:cNvSpPr>
            <a:spLocks noGrp="1"/>
          </p:cNvSpPr>
          <p:nvPr>
            <p:ph type="body" sz="half" idx="2"/>
          </p:nvPr>
        </p:nvSpPr>
        <p:spPr>
          <a:xfrm>
            <a:off x="2589212" y="1598612"/>
            <a:ext cx="3505199" cy="4262439"/>
          </a:xfrm>
        </p:spPr>
        <p:txBody>
          <a:bodyPr/>
          <a:lstStyle/>
          <a:p>
            <a:r>
              <a:rPr lang="en-GB" dirty="0"/>
              <a:t>Requirements for building, implementing &amp; testing Web APIs:</a:t>
            </a:r>
          </a:p>
          <a:p>
            <a:pPr marL="285750" indent="-285750">
              <a:buFont typeface="Arial" panose="020B0604020202020204" pitchFamily="34" charset="0"/>
              <a:buChar char="•"/>
            </a:pPr>
            <a:r>
              <a:rPr lang="en-GB" b="1" dirty="0"/>
              <a:t>Node</a:t>
            </a:r>
            <a:r>
              <a:rPr lang="en-GB" dirty="0"/>
              <a:t>: a tool built for the server side JavaScript code which is event-driven.</a:t>
            </a:r>
          </a:p>
          <a:p>
            <a:pPr marL="285750" indent="-285750">
              <a:buFont typeface="Arial" panose="020B0604020202020204" pitchFamily="34" charset="0"/>
              <a:buChar char="•"/>
            </a:pPr>
            <a:r>
              <a:rPr lang="en-GB" b="1" dirty="0"/>
              <a:t>Express</a:t>
            </a:r>
            <a:r>
              <a:rPr lang="en-GB" dirty="0"/>
              <a:t>: a web application framework for Node.js which builds web apps (e.g. SPAs), back-end functions &amp; APIs</a:t>
            </a:r>
          </a:p>
          <a:p>
            <a:pPr marL="285750" indent="-285750">
              <a:buFont typeface="Arial" panose="020B0604020202020204" pitchFamily="34" charset="0"/>
              <a:buChar char="•"/>
            </a:pPr>
            <a:r>
              <a:rPr lang="en-GB" b="1" dirty="0"/>
              <a:t>MongoDB</a:t>
            </a:r>
            <a:r>
              <a:rPr lang="en-GB" dirty="0"/>
              <a:t>: a NoSQL database using a document-oriented data model </a:t>
            </a:r>
          </a:p>
          <a:p>
            <a:pPr marL="285750" indent="-285750">
              <a:buFont typeface="Arial" panose="020B0604020202020204" pitchFamily="34" charset="0"/>
              <a:buChar char="•"/>
            </a:pPr>
            <a:r>
              <a:rPr lang="en-GB" b="1" dirty="0"/>
              <a:t>Mongoose</a:t>
            </a:r>
            <a:r>
              <a:rPr lang="en-GB" dirty="0"/>
              <a:t>: provides a simple validation and query API to help support interaction with databases on MongoDB</a:t>
            </a:r>
          </a:p>
        </p:txBody>
      </p:sp>
    </p:spTree>
    <p:extLst>
      <p:ext uri="{BB962C8B-B14F-4D97-AF65-F5344CB8AC3E}">
        <p14:creationId xmlns:p14="http://schemas.microsoft.com/office/powerpoint/2010/main" val="12765049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Assignment 2</a:t>
            </a:r>
            <a:br>
              <a:rPr lang="en-GB" dirty="0"/>
            </a:br>
            <a:r>
              <a:rPr lang="en-GB" dirty="0"/>
              <a:t>- Project Structure</a:t>
            </a:r>
          </a:p>
        </p:txBody>
      </p:sp>
      <p:pic>
        <p:nvPicPr>
          <p:cNvPr id="6" name="Content Placeholder 5"/>
          <p:cNvPicPr>
            <a:picLocks noGrp="1" noChangeAspect="1"/>
          </p:cNvPicPr>
          <p:nvPr>
            <p:ph idx="1"/>
          </p:nvPr>
        </p:nvPicPr>
        <p:blipFill>
          <a:blip r:embed="rId2"/>
          <a:stretch>
            <a:fillRect/>
          </a:stretch>
        </p:blipFill>
        <p:spPr>
          <a:xfrm>
            <a:off x="7812879" y="446088"/>
            <a:ext cx="2201867" cy="5414962"/>
          </a:xfrm>
        </p:spPr>
      </p:pic>
      <p:sp>
        <p:nvSpPr>
          <p:cNvPr id="4" name="Text Placeholder 3"/>
          <p:cNvSpPr>
            <a:spLocks noGrp="1"/>
          </p:cNvSpPr>
          <p:nvPr>
            <p:ph type="body" sz="half" idx="2"/>
          </p:nvPr>
        </p:nvSpPr>
        <p:spPr>
          <a:xfrm>
            <a:off x="2589212" y="1598613"/>
            <a:ext cx="3679066" cy="4262436"/>
          </a:xfrm>
        </p:spPr>
        <p:txBody>
          <a:bodyPr/>
          <a:lstStyle/>
          <a:p>
            <a:r>
              <a:rPr lang="en-GB" dirty="0"/>
              <a:t>Overview of the project folder structure</a:t>
            </a:r>
          </a:p>
          <a:p>
            <a:r>
              <a:rPr lang="en-GB" b="1" dirty="0"/>
              <a:t>Web API implementation</a:t>
            </a:r>
          </a:p>
          <a:p>
            <a:pPr marL="285750" indent="-285750">
              <a:buFont typeface="Arial" panose="020B0604020202020204" pitchFamily="34" charset="0"/>
              <a:buChar char="•"/>
            </a:pPr>
            <a:r>
              <a:rPr lang="en-GB" dirty="0"/>
              <a:t>EWD_Assign2_WebAPI: Base folder for project (server-side) </a:t>
            </a:r>
          </a:p>
          <a:p>
            <a:pPr marL="285750" indent="-285750">
              <a:buFont typeface="Arial" panose="020B0604020202020204" pitchFamily="34" charset="0"/>
              <a:buChar char="•"/>
            </a:pPr>
            <a:r>
              <a:rPr lang="en-GB" dirty="0" err="1"/>
              <a:t>api</a:t>
            </a:r>
            <a:r>
              <a:rPr lang="en-GB" dirty="0"/>
              <a:t>: Web API and Routing scripts</a:t>
            </a:r>
          </a:p>
          <a:p>
            <a:pPr marL="285750" indent="-285750">
              <a:buFont typeface="Arial" panose="020B0604020202020204" pitchFamily="34" charset="0"/>
              <a:buChar char="•"/>
            </a:pPr>
            <a:r>
              <a:rPr lang="en-GB" dirty="0" err="1"/>
              <a:t>FieldArcheryFinder</a:t>
            </a:r>
            <a:r>
              <a:rPr lang="en-GB" dirty="0"/>
              <a:t>: web resources folder containing the </a:t>
            </a:r>
            <a:r>
              <a:rPr lang="en-GB" dirty="0" err="1"/>
              <a:t>ReactJS</a:t>
            </a:r>
            <a:r>
              <a:rPr lang="en-GB" dirty="0"/>
              <a:t> app</a:t>
            </a:r>
          </a:p>
          <a:p>
            <a:pPr marL="285750" indent="-285750">
              <a:buFont typeface="Arial" panose="020B0604020202020204" pitchFamily="34" charset="0"/>
              <a:buChar char="•"/>
            </a:pPr>
            <a:r>
              <a:rPr lang="en-GB" dirty="0" err="1"/>
              <a:t>node_modules</a:t>
            </a:r>
            <a:r>
              <a:rPr lang="en-GB" dirty="0"/>
              <a:t>: files made available to scripts run through </a:t>
            </a:r>
            <a:r>
              <a:rPr lang="en-GB" dirty="0" err="1"/>
              <a:t>npm</a:t>
            </a:r>
            <a:endParaRPr lang="en-GB" dirty="0"/>
          </a:p>
          <a:p>
            <a:r>
              <a:rPr lang="en-GB" b="1" dirty="0"/>
              <a:t>Testing</a:t>
            </a:r>
          </a:p>
          <a:p>
            <a:pPr marL="285750" indent="-285750">
              <a:buFont typeface="Arial" panose="020B0604020202020204" pitchFamily="34" charset="0"/>
              <a:buChar char="•"/>
            </a:pPr>
            <a:r>
              <a:rPr lang="en-GB" dirty="0" err="1"/>
              <a:t>mochawesome</a:t>
            </a:r>
            <a:r>
              <a:rPr lang="en-GB" dirty="0"/>
              <a:t>-report: folder containing the visual unit test reports</a:t>
            </a:r>
          </a:p>
          <a:p>
            <a:pPr marL="285750" indent="-285750">
              <a:buFont typeface="Arial" panose="020B0604020202020204" pitchFamily="34" charset="0"/>
              <a:buChar char="•"/>
            </a:pPr>
            <a:r>
              <a:rPr lang="en-GB" dirty="0"/>
              <a:t>test: test APIs for unit testing CRUD</a:t>
            </a:r>
          </a:p>
          <a:p>
            <a:pPr marL="285750" indent="-285750">
              <a:buFont typeface="Arial" panose="020B0604020202020204" pitchFamily="34" charset="0"/>
              <a:buChar char="•"/>
            </a:pPr>
            <a:endParaRPr lang="en-GB" dirty="0"/>
          </a:p>
          <a:p>
            <a:endParaRPr lang="en-GB" dirty="0"/>
          </a:p>
        </p:txBody>
      </p:sp>
    </p:spTree>
    <p:extLst>
      <p:ext uri="{BB962C8B-B14F-4D97-AF65-F5344CB8AC3E}">
        <p14:creationId xmlns:p14="http://schemas.microsoft.com/office/powerpoint/2010/main" val="24842553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Assignment 2</a:t>
            </a:r>
            <a:br>
              <a:rPr lang="en-GB" dirty="0"/>
            </a:br>
            <a:r>
              <a:rPr lang="en-GB" dirty="0"/>
              <a:t>- Coding for Web APIs</a:t>
            </a:r>
          </a:p>
        </p:txBody>
      </p:sp>
      <p:sp>
        <p:nvSpPr>
          <p:cNvPr id="4" name="Text Placeholder 3"/>
          <p:cNvSpPr>
            <a:spLocks noGrp="1"/>
          </p:cNvSpPr>
          <p:nvPr>
            <p:ph type="body" sz="half" idx="2"/>
          </p:nvPr>
        </p:nvSpPr>
        <p:spPr>
          <a:xfrm>
            <a:off x="2589212" y="1598613"/>
            <a:ext cx="3634167" cy="4733948"/>
          </a:xfrm>
        </p:spPr>
        <p:txBody>
          <a:bodyPr>
            <a:normAutofit lnSpcReduction="10000"/>
          </a:bodyPr>
          <a:lstStyle/>
          <a:p>
            <a:r>
              <a:rPr lang="en-GB" dirty="0"/>
              <a:t>To support AIP creation and integration, and subsequent API validation using </a:t>
            </a:r>
            <a:r>
              <a:rPr lang="en-GB" dirty="0" err="1"/>
              <a:t>Mockgoose</a:t>
            </a:r>
            <a:r>
              <a:rPr lang="en-GB" dirty="0"/>
              <a:t> and Mocha, several files had to be created &amp;/or updated. </a:t>
            </a:r>
          </a:p>
          <a:p>
            <a:r>
              <a:rPr lang="en-GB" dirty="0"/>
              <a:t>Events shown as an example:</a:t>
            </a:r>
          </a:p>
          <a:p>
            <a:r>
              <a:rPr lang="en-GB" b="1" dirty="0"/>
              <a:t> EWD_Assign2_WebAPI</a:t>
            </a:r>
          </a:p>
          <a:p>
            <a:pPr marL="285750" indent="-285750">
              <a:buFont typeface="Arial" panose="020B0604020202020204" pitchFamily="34" charset="0"/>
              <a:buChar char="•"/>
            </a:pPr>
            <a:r>
              <a:rPr lang="en-GB" dirty="0"/>
              <a:t> eventData.js (new)</a:t>
            </a:r>
          </a:p>
          <a:p>
            <a:pPr marL="285750" indent="-285750">
              <a:buFont typeface="Arial" panose="020B0604020202020204" pitchFamily="34" charset="0"/>
              <a:buChar char="•"/>
            </a:pPr>
            <a:r>
              <a:rPr lang="en-GB" dirty="0"/>
              <a:t> server.js (updated)</a:t>
            </a:r>
          </a:p>
          <a:p>
            <a:r>
              <a:rPr lang="en-GB" dirty="0"/>
              <a:t> </a:t>
            </a:r>
            <a:r>
              <a:rPr lang="en-GB" b="1" dirty="0"/>
              <a:t>EWD_Assign2_WebAPI\</a:t>
            </a:r>
            <a:r>
              <a:rPr lang="en-GB" b="1" dirty="0" err="1"/>
              <a:t>api</a:t>
            </a:r>
            <a:r>
              <a:rPr lang="en-GB" b="1" dirty="0"/>
              <a:t>\Events</a:t>
            </a:r>
          </a:p>
          <a:p>
            <a:pPr marL="285750" indent="-285750">
              <a:buFont typeface="Arial" panose="020B0604020202020204" pitchFamily="34" charset="0"/>
              <a:buChar char="•"/>
            </a:pPr>
            <a:r>
              <a:rPr lang="en-GB" dirty="0"/>
              <a:t> events.js (new)</a:t>
            </a:r>
          </a:p>
          <a:p>
            <a:pPr marL="285750" indent="-285750">
              <a:buFont typeface="Arial" panose="020B0604020202020204" pitchFamily="34" charset="0"/>
              <a:buChar char="•"/>
            </a:pPr>
            <a:r>
              <a:rPr lang="en-GB" dirty="0"/>
              <a:t> eventsModel.js (new)</a:t>
            </a:r>
          </a:p>
          <a:p>
            <a:pPr marL="285750" indent="-285750">
              <a:buFont typeface="Arial" panose="020B0604020202020204" pitchFamily="34" charset="0"/>
              <a:buChar char="•"/>
            </a:pPr>
            <a:r>
              <a:rPr lang="en-GB" dirty="0"/>
              <a:t> index.js (new)</a:t>
            </a:r>
          </a:p>
          <a:p>
            <a:r>
              <a:rPr lang="en-GB" b="1" dirty="0"/>
              <a:t>EWD_Assign2_WebAPI\</a:t>
            </a:r>
            <a:r>
              <a:rPr lang="en-GB" b="1" dirty="0" err="1"/>
              <a:t>FieldArcheryFinder</a:t>
            </a:r>
            <a:r>
              <a:rPr lang="en-GB" b="1" dirty="0"/>
              <a:t>\</a:t>
            </a:r>
            <a:r>
              <a:rPr lang="en-GB" b="1" dirty="0" err="1"/>
              <a:t>src</a:t>
            </a:r>
            <a:endParaRPr lang="en-GB" b="1" dirty="0"/>
          </a:p>
          <a:p>
            <a:pPr marL="285750" indent="-285750">
              <a:buFont typeface="Arial" panose="020B0604020202020204" pitchFamily="34" charset="0"/>
              <a:buChar char="•"/>
            </a:pPr>
            <a:r>
              <a:rPr lang="en-GB" dirty="0"/>
              <a:t> eventApp.js (updated)</a:t>
            </a:r>
          </a:p>
          <a:p>
            <a:pPr marL="285750" indent="-285750">
              <a:buFont typeface="Arial" panose="020B0604020202020204" pitchFamily="34" charset="0"/>
              <a:buChar char="•"/>
            </a:pPr>
            <a:r>
              <a:rPr lang="en-GB" dirty="0"/>
              <a:t> eventsApi.js (new)</a:t>
            </a:r>
          </a:p>
        </p:txBody>
      </p:sp>
      <p:pic>
        <p:nvPicPr>
          <p:cNvPr id="10" name="Content Placeholder 9"/>
          <p:cNvPicPr>
            <a:picLocks noGrp="1" noChangeAspect="1"/>
          </p:cNvPicPr>
          <p:nvPr>
            <p:ph idx="1"/>
          </p:nvPr>
        </p:nvPicPr>
        <p:blipFill>
          <a:blip r:embed="rId2"/>
          <a:stretch>
            <a:fillRect/>
          </a:stretch>
        </p:blipFill>
        <p:spPr>
          <a:xfrm>
            <a:off x="6323013" y="694648"/>
            <a:ext cx="5181600" cy="2761496"/>
          </a:xfrm>
        </p:spPr>
      </p:pic>
      <p:pic>
        <p:nvPicPr>
          <p:cNvPr id="13" name="Picture 12"/>
          <p:cNvPicPr>
            <a:picLocks noChangeAspect="1"/>
          </p:cNvPicPr>
          <p:nvPr/>
        </p:nvPicPr>
        <p:blipFill>
          <a:blip r:embed="rId3"/>
          <a:stretch>
            <a:fillRect/>
          </a:stretch>
        </p:blipFill>
        <p:spPr>
          <a:xfrm>
            <a:off x="6323013" y="3579511"/>
            <a:ext cx="5165750" cy="2753050"/>
          </a:xfrm>
          <a:prstGeom prst="rect">
            <a:avLst/>
          </a:prstGeom>
        </p:spPr>
      </p:pic>
    </p:spTree>
    <p:extLst>
      <p:ext uri="{BB962C8B-B14F-4D97-AF65-F5344CB8AC3E}">
        <p14:creationId xmlns:p14="http://schemas.microsoft.com/office/powerpoint/2010/main" val="6496244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634167" cy="976312"/>
          </a:xfrm>
        </p:spPr>
        <p:txBody>
          <a:bodyPr>
            <a:normAutofit/>
          </a:bodyPr>
          <a:lstStyle/>
          <a:p>
            <a:r>
              <a:rPr lang="en-GB" dirty="0"/>
              <a:t>Assignment 2</a:t>
            </a:r>
            <a:br>
              <a:rPr lang="en-GB" dirty="0"/>
            </a:br>
            <a:r>
              <a:rPr lang="en-GB" dirty="0"/>
              <a:t>- MongoDB &amp; </a:t>
            </a:r>
            <a:r>
              <a:rPr lang="en-GB" dirty="0" err="1"/>
              <a:t>Robomongo</a:t>
            </a:r>
            <a:endParaRPr lang="en-GB" dirty="0"/>
          </a:p>
        </p:txBody>
      </p:sp>
      <p:sp>
        <p:nvSpPr>
          <p:cNvPr id="4" name="Text Placeholder 3"/>
          <p:cNvSpPr>
            <a:spLocks noGrp="1"/>
          </p:cNvSpPr>
          <p:nvPr>
            <p:ph type="body" sz="half" idx="2"/>
          </p:nvPr>
        </p:nvSpPr>
        <p:spPr>
          <a:xfrm>
            <a:off x="2589212" y="1598613"/>
            <a:ext cx="3634167" cy="4733948"/>
          </a:xfrm>
        </p:spPr>
        <p:txBody>
          <a:bodyPr>
            <a:normAutofit lnSpcReduction="10000"/>
          </a:bodyPr>
          <a:lstStyle/>
          <a:p>
            <a:r>
              <a:rPr lang="en-GB" dirty="0"/>
              <a:t>Express is launched in the base folder. Upon completion, the console displays:</a:t>
            </a:r>
          </a:p>
          <a:p>
            <a:pPr lvl="1"/>
            <a:r>
              <a:rPr lang="en-GB" dirty="0"/>
              <a:t>Express listening on port 8080</a:t>
            </a:r>
          </a:p>
          <a:p>
            <a:pPr lvl="1"/>
            <a:r>
              <a:rPr lang="en-GB" dirty="0"/>
              <a:t>5 events were successfully stored.</a:t>
            </a:r>
          </a:p>
          <a:p>
            <a:pPr lvl="1"/>
            <a:r>
              <a:rPr lang="en-GB" dirty="0"/>
              <a:t>8 VENUES were successfully stored.</a:t>
            </a:r>
          </a:p>
          <a:p>
            <a:pPr lvl="1"/>
            <a:r>
              <a:rPr lang="en-GB" dirty="0"/>
              <a:t>5 Reviews were successfully stored.</a:t>
            </a:r>
          </a:p>
          <a:p>
            <a:pPr lvl="1"/>
            <a:r>
              <a:rPr lang="en-GB" dirty="0"/>
              <a:t>8 venue details were successfully stored.</a:t>
            </a:r>
          </a:p>
          <a:p>
            <a:r>
              <a:rPr lang="en-GB" dirty="0"/>
              <a:t>The data in the data files listed is seeded to the FAF database in MongoDB</a:t>
            </a:r>
          </a:p>
          <a:p>
            <a:pPr lvl="1"/>
            <a:r>
              <a:rPr lang="en-GB" dirty="0"/>
              <a:t>detailsData.js</a:t>
            </a:r>
          </a:p>
          <a:p>
            <a:pPr lvl="1"/>
            <a:r>
              <a:rPr lang="en-GB" dirty="0"/>
              <a:t>eventsData.js</a:t>
            </a:r>
          </a:p>
          <a:p>
            <a:pPr lvl="1"/>
            <a:r>
              <a:rPr lang="en-GB" dirty="0"/>
              <a:t>reviewsData.js</a:t>
            </a:r>
          </a:p>
          <a:p>
            <a:pPr lvl="1"/>
            <a:r>
              <a:rPr lang="en-GB" dirty="0"/>
              <a:t>venuesData.js</a:t>
            </a:r>
          </a:p>
          <a:p>
            <a:r>
              <a:rPr lang="en-GB" dirty="0"/>
              <a:t>Collections are created for each API, and the data is written as an object within its collection</a:t>
            </a:r>
          </a:p>
          <a:p>
            <a:endParaRPr lang="en-GB" dirty="0"/>
          </a:p>
        </p:txBody>
      </p:sp>
      <p:pic>
        <p:nvPicPr>
          <p:cNvPr id="10" name="Content Placeholder 9"/>
          <p:cNvPicPr>
            <a:picLocks noGrp="1" noChangeAspect="1"/>
          </p:cNvPicPr>
          <p:nvPr>
            <p:ph idx="1"/>
          </p:nvPr>
        </p:nvPicPr>
        <p:blipFill>
          <a:blip r:embed="rId2"/>
          <a:stretch>
            <a:fillRect/>
          </a:stretch>
        </p:blipFill>
        <p:spPr>
          <a:xfrm>
            <a:off x="6402526" y="2584839"/>
            <a:ext cx="5181600" cy="2761496"/>
          </a:xfrm>
        </p:spPr>
      </p:pic>
    </p:spTree>
    <p:extLst>
      <p:ext uri="{BB962C8B-B14F-4D97-AF65-F5344CB8AC3E}">
        <p14:creationId xmlns:p14="http://schemas.microsoft.com/office/powerpoint/2010/main" val="15381943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Assignment 2</a:t>
            </a:r>
            <a:br>
              <a:rPr lang="en-GB" dirty="0"/>
            </a:br>
            <a:r>
              <a:rPr lang="en-GB" dirty="0"/>
              <a:t>- SPA &amp; Web API data</a:t>
            </a:r>
          </a:p>
        </p:txBody>
      </p:sp>
      <p:sp>
        <p:nvSpPr>
          <p:cNvPr id="4" name="Text Placeholder 3"/>
          <p:cNvSpPr>
            <a:spLocks noGrp="1"/>
          </p:cNvSpPr>
          <p:nvPr>
            <p:ph type="body" sz="half" idx="2"/>
          </p:nvPr>
        </p:nvSpPr>
        <p:spPr>
          <a:xfrm>
            <a:off x="2478157" y="1598613"/>
            <a:ext cx="3803373" cy="4733948"/>
          </a:xfrm>
        </p:spPr>
        <p:txBody>
          <a:bodyPr>
            <a:normAutofit/>
          </a:bodyPr>
          <a:lstStyle/>
          <a:p>
            <a:r>
              <a:rPr lang="en-GB" dirty="0"/>
              <a:t>The node server operates on Port 27017. This provides connection </a:t>
            </a:r>
            <a:r>
              <a:rPr lang="en-GB"/>
              <a:t>to MongoDB.</a:t>
            </a:r>
          </a:p>
          <a:p>
            <a:endParaRPr lang="en-GB" dirty="0"/>
          </a:p>
          <a:p>
            <a:r>
              <a:rPr lang="en-GB" dirty="0"/>
              <a:t>The client app (FAF) operates on Port 3000</a:t>
            </a:r>
          </a:p>
          <a:p>
            <a:r>
              <a:rPr lang="en-GB" dirty="0"/>
              <a:t>The React components with API’s should render data from MongoDB. However, as seen with the </a:t>
            </a:r>
            <a:r>
              <a:rPr lang="en-GB" dirty="0" err="1"/>
              <a:t>EventsApp</a:t>
            </a:r>
            <a:r>
              <a:rPr lang="en-GB" dirty="0"/>
              <a:t> the objects in the events collection are not returned.</a:t>
            </a:r>
          </a:p>
          <a:p>
            <a:r>
              <a:rPr lang="en-GB" dirty="0"/>
              <a:t>Example: </a:t>
            </a:r>
            <a:r>
              <a:rPr lang="en-GB" dirty="0">
                <a:hlinkClick r:id="rId2"/>
              </a:rPr>
              <a:t>http://localhost:3000/events</a:t>
            </a:r>
            <a:endParaRPr lang="en-GB" dirty="0"/>
          </a:p>
          <a:p>
            <a:endParaRPr lang="en-GB" dirty="0"/>
          </a:p>
          <a:p>
            <a:r>
              <a:rPr lang="en-GB" dirty="0"/>
              <a:t>The server operates on Port 8080</a:t>
            </a:r>
          </a:p>
          <a:p>
            <a:r>
              <a:rPr lang="en-GB" dirty="0"/>
              <a:t>The objects in the events collection can be seen in the browser, via localhost:8080 API .</a:t>
            </a:r>
          </a:p>
          <a:p>
            <a:r>
              <a:rPr lang="en-GB" dirty="0"/>
              <a:t>Example: </a:t>
            </a:r>
            <a:r>
              <a:rPr lang="en-GB" dirty="0">
                <a:hlinkClick r:id="rId3"/>
              </a:rPr>
              <a:t>http://localhost:8080/api/events</a:t>
            </a:r>
            <a:r>
              <a:rPr lang="en-GB" dirty="0"/>
              <a:t> </a:t>
            </a:r>
          </a:p>
        </p:txBody>
      </p:sp>
      <p:pic>
        <p:nvPicPr>
          <p:cNvPr id="7" name="Content Placeholder 6"/>
          <p:cNvPicPr>
            <a:picLocks noGrp="1" noChangeAspect="1"/>
          </p:cNvPicPr>
          <p:nvPr>
            <p:ph idx="1"/>
          </p:nvPr>
        </p:nvPicPr>
        <p:blipFill>
          <a:blip r:embed="rId4"/>
          <a:stretch>
            <a:fillRect/>
          </a:stretch>
        </p:blipFill>
        <p:spPr>
          <a:xfrm>
            <a:off x="6376022" y="2581045"/>
            <a:ext cx="5181600" cy="2769083"/>
          </a:xfrm>
        </p:spPr>
      </p:pic>
    </p:spTree>
    <p:extLst>
      <p:ext uri="{BB962C8B-B14F-4D97-AF65-F5344CB8AC3E}">
        <p14:creationId xmlns:p14="http://schemas.microsoft.com/office/powerpoint/2010/main" val="17215260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7"/>
            <a:ext cx="3505199" cy="852625"/>
          </a:xfrm>
        </p:spPr>
        <p:txBody>
          <a:bodyPr>
            <a:normAutofit/>
          </a:bodyPr>
          <a:lstStyle/>
          <a:p>
            <a:r>
              <a:rPr lang="en-GB" dirty="0"/>
              <a:t>Assignment 2</a:t>
            </a:r>
            <a:br>
              <a:rPr lang="en-GB" dirty="0"/>
            </a:br>
            <a:r>
              <a:rPr lang="en-GB" dirty="0"/>
              <a:t>- Mocha API testing</a:t>
            </a:r>
          </a:p>
        </p:txBody>
      </p:sp>
      <p:sp>
        <p:nvSpPr>
          <p:cNvPr id="4" name="Text Placeholder 3"/>
          <p:cNvSpPr>
            <a:spLocks noGrp="1"/>
          </p:cNvSpPr>
          <p:nvPr>
            <p:ph type="body" sz="half" idx="2"/>
          </p:nvPr>
        </p:nvSpPr>
        <p:spPr>
          <a:xfrm>
            <a:off x="2589212" y="1422400"/>
            <a:ext cx="3634167" cy="4910161"/>
          </a:xfrm>
        </p:spPr>
        <p:txBody>
          <a:bodyPr>
            <a:normAutofit fontScale="85000" lnSpcReduction="20000"/>
          </a:bodyPr>
          <a:lstStyle/>
          <a:p>
            <a:r>
              <a:rPr lang="en-GB" dirty="0"/>
              <a:t>Open a CMD window in the root folder. Use command “</a:t>
            </a:r>
            <a:r>
              <a:rPr lang="en-GB" dirty="0" err="1"/>
              <a:t>npm</a:t>
            </a:r>
            <a:r>
              <a:rPr lang="en-GB" dirty="0"/>
              <a:t> run test” to run unit tests against each test API</a:t>
            </a:r>
          </a:p>
          <a:p>
            <a:r>
              <a:rPr lang="en-GB" b="1" dirty="0"/>
              <a:t> testEventsApi.js</a:t>
            </a:r>
          </a:p>
          <a:p>
            <a:pPr marL="285750" indent="-285750">
              <a:buFont typeface="Arial" panose="020B0604020202020204" pitchFamily="34" charset="0"/>
              <a:buChar char="•"/>
            </a:pPr>
            <a:r>
              <a:rPr lang="en-GB" dirty="0"/>
              <a:t> return collection .JSON files = Pass</a:t>
            </a:r>
          </a:p>
          <a:p>
            <a:pPr marL="285750" indent="-285750">
              <a:buFont typeface="Arial" panose="020B0604020202020204" pitchFamily="34" charset="0"/>
              <a:buChar char="•"/>
            </a:pPr>
            <a:r>
              <a:rPr lang="en-GB" dirty="0"/>
              <a:t> add an event = Pass</a:t>
            </a:r>
          </a:p>
          <a:p>
            <a:pPr marL="285750" indent="-285750">
              <a:buFont typeface="Arial" panose="020B0604020202020204" pitchFamily="34" charset="0"/>
              <a:buChar char="•"/>
            </a:pPr>
            <a:r>
              <a:rPr lang="en-GB" dirty="0"/>
              <a:t>delete an event = Fail</a:t>
            </a:r>
          </a:p>
          <a:p>
            <a:r>
              <a:rPr lang="en-GB" dirty="0"/>
              <a:t> </a:t>
            </a:r>
            <a:r>
              <a:rPr lang="en-GB" b="1" dirty="0"/>
              <a:t>testEventsApi.js</a:t>
            </a:r>
          </a:p>
          <a:p>
            <a:pPr marL="285750" indent="-285750">
              <a:buFont typeface="Arial" panose="020B0604020202020204" pitchFamily="34" charset="0"/>
              <a:buChar char="•"/>
            </a:pPr>
            <a:r>
              <a:rPr lang="en-GB" dirty="0"/>
              <a:t> return collection .JSON files = Pass</a:t>
            </a:r>
          </a:p>
          <a:p>
            <a:pPr marL="285750" indent="-285750">
              <a:buFont typeface="Arial" panose="020B0604020202020204" pitchFamily="34" charset="0"/>
              <a:buChar char="•"/>
            </a:pPr>
            <a:r>
              <a:rPr lang="en-GB" dirty="0"/>
              <a:t> add an event = Pass</a:t>
            </a:r>
          </a:p>
          <a:p>
            <a:pPr marL="285750" indent="-285750">
              <a:buFont typeface="Arial" panose="020B0604020202020204" pitchFamily="34" charset="0"/>
              <a:buChar char="•"/>
            </a:pPr>
            <a:r>
              <a:rPr lang="en-GB" dirty="0"/>
              <a:t>delete an event = Fail</a:t>
            </a:r>
          </a:p>
          <a:p>
            <a:r>
              <a:rPr lang="en-GB" dirty="0"/>
              <a:t> </a:t>
            </a:r>
            <a:r>
              <a:rPr lang="en-GB" b="1" dirty="0"/>
              <a:t>testVenuesApi.js</a:t>
            </a:r>
          </a:p>
          <a:p>
            <a:pPr marL="285750" indent="-285750">
              <a:buFont typeface="Arial" panose="020B0604020202020204" pitchFamily="34" charset="0"/>
              <a:buChar char="•"/>
            </a:pPr>
            <a:r>
              <a:rPr lang="en-GB" dirty="0"/>
              <a:t> return collection .JSON files = Pass</a:t>
            </a:r>
          </a:p>
          <a:p>
            <a:pPr marL="285750" indent="-285750">
              <a:buFont typeface="Arial" panose="020B0604020202020204" pitchFamily="34" charset="0"/>
              <a:buChar char="•"/>
            </a:pPr>
            <a:r>
              <a:rPr lang="en-GB" dirty="0"/>
              <a:t> add an event = Pass</a:t>
            </a:r>
          </a:p>
          <a:p>
            <a:pPr marL="285750" indent="-285750">
              <a:buFont typeface="Arial" panose="020B0604020202020204" pitchFamily="34" charset="0"/>
              <a:buChar char="•"/>
            </a:pPr>
            <a:r>
              <a:rPr lang="en-GB" dirty="0"/>
              <a:t>delete an event = Fail</a:t>
            </a:r>
          </a:p>
          <a:p>
            <a:r>
              <a:rPr lang="en-GB" dirty="0"/>
              <a:t> </a:t>
            </a:r>
            <a:r>
              <a:rPr lang="en-GB" b="1" dirty="0"/>
              <a:t>testDetailsApi.js</a:t>
            </a:r>
          </a:p>
          <a:p>
            <a:pPr marL="285750" indent="-285750">
              <a:buFont typeface="Arial" panose="020B0604020202020204" pitchFamily="34" charset="0"/>
              <a:buChar char="•"/>
            </a:pPr>
            <a:r>
              <a:rPr lang="en-GB" dirty="0"/>
              <a:t> return collection .JSON files = Fail</a:t>
            </a:r>
          </a:p>
          <a:p>
            <a:pPr marL="285750" indent="-285750">
              <a:buFont typeface="Arial" panose="020B0604020202020204" pitchFamily="34" charset="0"/>
              <a:buChar char="•"/>
            </a:pPr>
            <a:r>
              <a:rPr lang="en-GB" dirty="0"/>
              <a:t> add an event = Fail</a:t>
            </a:r>
          </a:p>
          <a:p>
            <a:pPr marL="285750" indent="-285750">
              <a:buFont typeface="Arial" panose="020B0604020202020204" pitchFamily="34" charset="0"/>
              <a:buChar char="•"/>
            </a:pPr>
            <a:r>
              <a:rPr lang="en-GB" dirty="0"/>
              <a:t>delete an event = Fail</a:t>
            </a:r>
          </a:p>
          <a:p>
            <a:pPr marL="285750" indent="-285750">
              <a:buFont typeface="Arial" panose="020B0604020202020204" pitchFamily="34" charset="0"/>
              <a:buChar char="•"/>
            </a:pPr>
            <a:endParaRPr lang="en-GB" dirty="0"/>
          </a:p>
        </p:txBody>
      </p:sp>
      <p:pic>
        <p:nvPicPr>
          <p:cNvPr id="7" name="Content Placeholder 6"/>
          <p:cNvPicPr>
            <a:picLocks noGrp="1" noChangeAspect="1"/>
          </p:cNvPicPr>
          <p:nvPr>
            <p:ph idx="1"/>
          </p:nvPr>
        </p:nvPicPr>
        <p:blipFill>
          <a:blip r:embed="rId2"/>
          <a:stretch>
            <a:fillRect/>
          </a:stretch>
        </p:blipFill>
        <p:spPr>
          <a:xfrm>
            <a:off x="6362769" y="722106"/>
            <a:ext cx="5143558" cy="2748753"/>
          </a:xfrm>
        </p:spPr>
      </p:pic>
      <p:pic>
        <p:nvPicPr>
          <p:cNvPr id="9" name="Picture 8"/>
          <p:cNvPicPr>
            <a:picLocks noChangeAspect="1"/>
          </p:cNvPicPr>
          <p:nvPr/>
        </p:nvPicPr>
        <p:blipFill>
          <a:blip r:embed="rId3"/>
          <a:stretch>
            <a:fillRect/>
          </a:stretch>
        </p:blipFill>
        <p:spPr>
          <a:xfrm>
            <a:off x="6362769" y="3591340"/>
            <a:ext cx="5143558" cy="2741222"/>
          </a:xfrm>
          <a:prstGeom prst="rect">
            <a:avLst/>
          </a:prstGeom>
        </p:spPr>
      </p:pic>
    </p:spTree>
    <p:extLst>
      <p:ext uri="{BB962C8B-B14F-4D97-AF65-F5344CB8AC3E}">
        <p14:creationId xmlns:p14="http://schemas.microsoft.com/office/powerpoint/2010/main" val="21919202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Assignment 2</a:t>
            </a:r>
            <a:br>
              <a:rPr lang="en-GB" dirty="0"/>
            </a:br>
            <a:r>
              <a:rPr lang="en-GB" dirty="0"/>
              <a:t>- </a:t>
            </a:r>
            <a:r>
              <a:rPr lang="en-GB" dirty="0" err="1"/>
              <a:t>Mockgoose</a:t>
            </a:r>
            <a:r>
              <a:rPr lang="en-GB" dirty="0"/>
              <a:t> API testing</a:t>
            </a:r>
          </a:p>
        </p:txBody>
      </p:sp>
      <p:sp>
        <p:nvSpPr>
          <p:cNvPr id="4" name="Text Placeholder 3"/>
          <p:cNvSpPr>
            <a:spLocks noGrp="1"/>
          </p:cNvSpPr>
          <p:nvPr>
            <p:ph type="body" sz="half" idx="2"/>
          </p:nvPr>
        </p:nvSpPr>
        <p:spPr>
          <a:xfrm>
            <a:off x="2589212" y="1598613"/>
            <a:ext cx="3634167" cy="4733948"/>
          </a:xfrm>
        </p:spPr>
        <p:txBody>
          <a:bodyPr>
            <a:normAutofit/>
          </a:bodyPr>
          <a:lstStyle/>
          <a:p>
            <a:r>
              <a:rPr lang="en-GB" dirty="0"/>
              <a:t>To support </a:t>
            </a:r>
            <a:r>
              <a:rPr lang="en-GB" dirty="0" err="1"/>
              <a:t>Mockgoose</a:t>
            </a:r>
            <a:r>
              <a:rPr lang="en-GB" dirty="0"/>
              <a:t>, 3 things must be done</a:t>
            </a:r>
          </a:p>
          <a:p>
            <a:pPr marL="342900" indent="-342900">
              <a:buFont typeface="+mj-lt"/>
              <a:buAutoNum type="arabicPeriod"/>
            </a:pPr>
            <a:r>
              <a:rPr lang="en-GB" dirty="0"/>
              <a:t>In CMD window in root folder, run “</a:t>
            </a:r>
            <a:r>
              <a:rPr lang="en-GB" dirty="0" err="1"/>
              <a:t>npm</a:t>
            </a:r>
            <a:r>
              <a:rPr lang="en-GB" dirty="0"/>
              <a:t> install save-dev cross-</a:t>
            </a:r>
            <a:r>
              <a:rPr lang="en-GB" dirty="0" err="1"/>
              <a:t>env</a:t>
            </a:r>
            <a:r>
              <a:rPr lang="en-GB" dirty="0"/>
              <a:t>”</a:t>
            </a:r>
          </a:p>
          <a:p>
            <a:pPr marL="342900" indent="-342900">
              <a:buFont typeface="+mj-lt"/>
              <a:buAutoNum type="arabicPeriod"/>
            </a:pPr>
            <a:r>
              <a:rPr lang="en-GB" dirty="0"/>
              <a:t>server.js need to have node </a:t>
            </a:r>
            <a:r>
              <a:rPr lang="en-GB" dirty="0" err="1"/>
              <a:t>env</a:t>
            </a:r>
            <a:r>
              <a:rPr lang="en-GB" dirty="0"/>
              <a:t> “test” specified, in which </a:t>
            </a:r>
            <a:r>
              <a:rPr lang="en-GB" dirty="0" err="1"/>
              <a:t>instace</a:t>
            </a:r>
            <a:r>
              <a:rPr lang="en-GB" dirty="0"/>
              <a:t> </a:t>
            </a:r>
            <a:r>
              <a:rPr lang="en-GB" dirty="0" err="1"/>
              <a:t>Mochgoose</a:t>
            </a:r>
            <a:r>
              <a:rPr lang="en-GB" dirty="0"/>
              <a:t>, rather than Mongoose, is used to store data locally</a:t>
            </a:r>
          </a:p>
          <a:p>
            <a:pPr marL="342900" indent="-342900">
              <a:buFont typeface="+mj-lt"/>
              <a:buAutoNum type="arabicPeriod"/>
            </a:pPr>
            <a:r>
              <a:rPr lang="en-GB" dirty="0" err="1"/>
              <a:t>Package.json</a:t>
            </a:r>
            <a:r>
              <a:rPr lang="en-GB" dirty="0"/>
              <a:t> needs to have “test” specified in the scripts</a:t>
            </a:r>
          </a:p>
        </p:txBody>
      </p:sp>
      <p:pic>
        <p:nvPicPr>
          <p:cNvPr id="18" name="Content Placeholder 17"/>
          <p:cNvPicPr>
            <a:picLocks noGrp="1" noChangeAspect="1"/>
          </p:cNvPicPr>
          <p:nvPr>
            <p:ph idx="1"/>
          </p:nvPr>
        </p:nvPicPr>
        <p:blipFill>
          <a:blip r:embed="rId2"/>
          <a:stretch>
            <a:fillRect/>
          </a:stretch>
        </p:blipFill>
        <p:spPr>
          <a:xfrm>
            <a:off x="6389273" y="2584839"/>
            <a:ext cx="5181600" cy="2761496"/>
          </a:xfrm>
          <a:prstGeom prst="rect">
            <a:avLst/>
          </a:prstGeom>
        </p:spPr>
      </p:pic>
    </p:spTree>
    <p:extLst>
      <p:ext uri="{BB962C8B-B14F-4D97-AF65-F5344CB8AC3E}">
        <p14:creationId xmlns:p14="http://schemas.microsoft.com/office/powerpoint/2010/main" val="40394649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Field Archery Finder (FAF)</a:t>
            </a:r>
            <a:br>
              <a:rPr lang="en-GB" dirty="0"/>
            </a:br>
            <a:r>
              <a:rPr lang="en-GB" dirty="0"/>
              <a:t>- Concept</a:t>
            </a:r>
          </a:p>
        </p:txBody>
      </p:sp>
      <p:sp>
        <p:nvSpPr>
          <p:cNvPr id="4" name="Text Placeholder 3"/>
          <p:cNvSpPr>
            <a:spLocks noGrp="1"/>
          </p:cNvSpPr>
          <p:nvPr>
            <p:ph type="body" sz="half" idx="2"/>
          </p:nvPr>
        </p:nvSpPr>
        <p:spPr>
          <a:xfrm>
            <a:off x="2589212" y="1598612"/>
            <a:ext cx="3505199" cy="4979609"/>
          </a:xfrm>
        </p:spPr>
        <p:txBody>
          <a:bodyPr>
            <a:normAutofit fontScale="85000" lnSpcReduction="20000"/>
          </a:bodyPr>
          <a:lstStyle/>
          <a:p>
            <a:r>
              <a:rPr lang="en-GB" dirty="0"/>
              <a:t>My hobby is field archery. As a newbie I found it difficult to locate shoot venues, particularly those sent in forestry. I couldn't 'just' look-up details about the venue as information wasn’t always persistent online.</a:t>
            </a:r>
          </a:p>
          <a:p>
            <a:r>
              <a:rPr lang="en-GB" dirty="0"/>
              <a:t>Sorted! FAF has a ‘Venues’ page.</a:t>
            </a:r>
          </a:p>
          <a:p>
            <a:r>
              <a:rPr lang="en-GB" dirty="0"/>
              <a:t>There’s a cooperative approach to archery in Ireland, so knowing what’s on, where and who’s hosting it is vital.</a:t>
            </a:r>
          </a:p>
          <a:p>
            <a:r>
              <a:rPr lang="en-GB" dirty="0"/>
              <a:t>Sorted! FAF has an ‘Events’ page.</a:t>
            </a:r>
          </a:p>
          <a:p>
            <a:r>
              <a:rPr lang="en-GB" dirty="0"/>
              <a:t>As a small community we often lament that it would be nice to be able to post 'shoot reviews' and share them with the host club, archers in the same target group and the wider community... if only we had such a facility?</a:t>
            </a:r>
          </a:p>
          <a:p>
            <a:r>
              <a:rPr lang="en-GB" dirty="0"/>
              <a:t>Sorted! FAF has a ‘Reviews’ page.</a:t>
            </a:r>
          </a:p>
          <a:p>
            <a:r>
              <a:rPr lang="en-GB" dirty="0"/>
              <a:t>FAF’s objective is to holistically help existing and new archers find field archery venues (clubs) in their area, look-up, and manage, events being held and be able to submit reviews about a club/an event they attend. Basically, share experiences and grow field archery in Ireland.</a:t>
            </a:r>
          </a:p>
          <a:p>
            <a:r>
              <a:rPr lang="en-GB" dirty="0"/>
              <a:t>Having these facilities on one site makes life terribly handy and will have a broad appeal to anyone interested in the sport.</a:t>
            </a:r>
          </a:p>
        </p:txBody>
      </p:sp>
      <p:pic>
        <p:nvPicPr>
          <p:cNvPr id="8" name="Content Placeholder 7"/>
          <p:cNvPicPr>
            <a:picLocks noGrp="1" noChangeAspect="1"/>
          </p:cNvPicPr>
          <p:nvPr>
            <p:ph idx="1"/>
          </p:nvPr>
        </p:nvPicPr>
        <p:blipFill rotWithShape="1">
          <a:blip r:embed="rId2"/>
          <a:srcRect l="36335" t="10741" r="36270" b="6478"/>
          <a:stretch/>
        </p:blipFill>
        <p:spPr>
          <a:xfrm>
            <a:off x="7970293" y="2004980"/>
            <a:ext cx="2585450" cy="4163807"/>
          </a:xfrm>
          <a:prstGeom prst="rect">
            <a:avLst/>
          </a:prstGeom>
        </p:spPr>
      </p:pic>
    </p:spTree>
    <p:extLst>
      <p:ext uri="{BB962C8B-B14F-4D97-AF65-F5344CB8AC3E}">
        <p14:creationId xmlns:p14="http://schemas.microsoft.com/office/powerpoint/2010/main" val="24104350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Assignment 2</a:t>
            </a:r>
            <a:br>
              <a:rPr lang="en-GB" dirty="0"/>
            </a:br>
            <a:r>
              <a:rPr lang="en-GB" dirty="0"/>
              <a:t>- </a:t>
            </a:r>
            <a:r>
              <a:rPr lang="en-GB" dirty="0" err="1"/>
              <a:t>Mochawsome</a:t>
            </a:r>
            <a:r>
              <a:rPr lang="en-GB" dirty="0"/>
              <a:t> reporting</a:t>
            </a:r>
          </a:p>
        </p:txBody>
      </p:sp>
      <p:sp>
        <p:nvSpPr>
          <p:cNvPr id="4" name="Text Placeholder 3"/>
          <p:cNvSpPr>
            <a:spLocks noGrp="1"/>
          </p:cNvSpPr>
          <p:nvPr>
            <p:ph type="body" sz="half" idx="2"/>
          </p:nvPr>
        </p:nvSpPr>
        <p:spPr>
          <a:xfrm>
            <a:off x="2589212" y="1598613"/>
            <a:ext cx="8078788" cy="389213"/>
          </a:xfrm>
        </p:spPr>
        <p:txBody>
          <a:bodyPr>
            <a:normAutofit/>
          </a:bodyPr>
          <a:lstStyle/>
          <a:p>
            <a:r>
              <a:rPr lang="en-GB" dirty="0"/>
              <a:t>The test results from  Mocha API unit testing are visually </a:t>
            </a:r>
            <a:r>
              <a:rPr lang="en-GB" dirty="0" err="1"/>
              <a:t>reppresented</a:t>
            </a:r>
            <a:r>
              <a:rPr lang="en-GB" dirty="0"/>
              <a:t> in </a:t>
            </a:r>
            <a:r>
              <a:rPr lang="en-GB" dirty="0" err="1"/>
              <a:t>Mochawsome’s</a:t>
            </a:r>
            <a:r>
              <a:rPr lang="en-GB" dirty="0"/>
              <a:t> GUI</a:t>
            </a:r>
          </a:p>
        </p:txBody>
      </p:sp>
      <p:pic>
        <p:nvPicPr>
          <p:cNvPr id="8" name="Content Placeholder 7"/>
          <p:cNvPicPr>
            <a:picLocks noGrp="1" noChangeAspect="1"/>
          </p:cNvPicPr>
          <p:nvPr>
            <p:ph idx="1"/>
          </p:nvPr>
        </p:nvPicPr>
        <p:blipFill>
          <a:blip r:embed="rId2"/>
          <a:stretch>
            <a:fillRect/>
          </a:stretch>
        </p:blipFill>
        <p:spPr>
          <a:xfrm>
            <a:off x="2589211" y="1987825"/>
            <a:ext cx="8078789" cy="4317361"/>
          </a:xfrm>
        </p:spPr>
      </p:pic>
    </p:spTree>
    <p:extLst>
      <p:ext uri="{BB962C8B-B14F-4D97-AF65-F5344CB8AC3E}">
        <p14:creationId xmlns:p14="http://schemas.microsoft.com/office/powerpoint/2010/main" val="2864798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Assignment 2</a:t>
            </a:r>
            <a:br>
              <a:rPr lang="en-GB" dirty="0"/>
            </a:br>
            <a:r>
              <a:rPr lang="en-GB" dirty="0"/>
              <a:t>- Independent Learning</a:t>
            </a:r>
          </a:p>
        </p:txBody>
      </p:sp>
      <p:sp>
        <p:nvSpPr>
          <p:cNvPr id="10" name="Content Placeholder 9"/>
          <p:cNvSpPr>
            <a:spLocks noGrp="1"/>
          </p:cNvSpPr>
          <p:nvPr>
            <p:ph sz="half" idx="1"/>
          </p:nvPr>
        </p:nvSpPr>
        <p:spPr>
          <a:xfrm>
            <a:off x="2589212" y="2133600"/>
            <a:ext cx="4313864" cy="2915478"/>
          </a:xfrm>
        </p:spPr>
        <p:txBody>
          <a:bodyPr>
            <a:normAutofit fontScale="55000" lnSpcReduction="20000"/>
          </a:bodyPr>
          <a:lstStyle/>
          <a:p>
            <a:r>
              <a:rPr lang="en-GB" sz="2800" dirty="0"/>
              <a:t>Areas researched and applied in this assignment:</a:t>
            </a:r>
          </a:p>
          <a:p>
            <a:r>
              <a:rPr lang="en-GB" sz="2000" dirty="0">
                <a:hlinkClick r:id="rId2"/>
              </a:rPr>
              <a:t>https://robomongo.org/</a:t>
            </a:r>
            <a:r>
              <a:rPr lang="en-GB" sz="2000" dirty="0"/>
              <a:t> </a:t>
            </a:r>
          </a:p>
          <a:p>
            <a:r>
              <a:rPr lang="en-GB" sz="2000" dirty="0">
                <a:hlinkClick r:id="rId3"/>
              </a:rPr>
              <a:t>https://www.getpostman.com</a:t>
            </a:r>
            <a:r>
              <a:rPr lang="en-GB" sz="2000" dirty="0"/>
              <a:t> </a:t>
            </a:r>
          </a:p>
          <a:p>
            <a:r>
              <a:rPr lang="en-GB" sz="2000" dirty="0">
                <a:hlinkClick r:id="rId4"/>
              </a:rPr>
              <a:t>https://cloud.mongodb.com/user#/login?nds=true</a:t>
            </a:r>
            <a:r>
              <a:rPr lang="en-GB" sz="2000" dirty="0"/>
              <a:t> </a:t>
            </a:r>
          </a:p>
          <a:p>
            <a:r>
              <a:rPr lang="en-GB" sz="2000" dirty="0">
                <a:hlinkClick r:id="rId5"/>
              </a:rPr>
              <a:t>https://docs.mongodb.com/manual/reference/mongo-shell/</a:t>
            </a:r>
            <a:r>
              <a:rPr lang="en-GB" sz="2000" dirty="0"/>
              <a:t> </a:t>
            </a:r>
          </a:p>
          <a:p>
            <a:r>
              <a:rPr lang="en-GB" sz="2000" dirty="0">
                <a:hlinkClick r:id="rId6"/>
              </a:rPr>
              <a:t>https://www.mongodb.com/</a:t>
            </a:r>
            <a:r>
              <a:rPr lang="en-GB" sz="2000" dirty="0"/>
              <a:t> </a:t>
            </a:r>
          </a:p>
          <a:p>
            <a:r>
              <a:rPr lang="en-GB" sz="2000" dirty="0">
                <a:hlinkClick r:id="rId7"/>
              </a:rPr>
              <a:t>https://www.npmjs.com/package/mongodb</a:t>
            </a:r>
            <a:r>
              <a:rPr lang="en-GB" sz="2000" dirty="0"/>
              <a:t> </a:t>
            </a:r>
          </a:p>
          <a:p>
            <a:r>
              <a:rPr lang="en-GB" sz="2000" dirty="0">
                <a:hlinkClick r:id="rId8"/>
              </a:rPr>
              <a:t>https://mongodb.github.io/node-mongodb-native/</a:t>
            </a:r>
            <a:r>
              <a:rPr lang="en-GB" sz="2000" dirty="0"/>
              <a:t> </a:t>
            </a:r>
          </a:p>
        </p:txBody>
      </p:sp>
      <p:sp>
        <p:nvSpPr>
          <p:cNvPr id="11" name="Content Placeholder 10"/>
          <p:cNvSpPr>
            <a:spLocks noGrp="1"/>
          </p:cNvSpPr>
          <p:nvPr>
            <p:ph sz="half" idx="2"/>
          </p:nvPr>
        </p:nvSpPr>
        <p:spPr>
          <a:xfrm>
            <a:off x="7190747" y="2126222"/>
            <a:ext cx="4313864" cy="4566126"/>
          </a:xfrm>
        </p:spPr>
        <p:txBody>
          <a:bodyPr>
            <a:normAutofit fontScale="55000" lnSpcReduction="20000"/>
          </a:bodyPr>
          <a:lstStyle/>
          <a:p>
            <a:r>
              <a:rPr lang="en-GB" sz="2500" dirty="0"/>
              <a:t>Additional learning for EWD has been through the following:</a:t>
            </a:r>
          </a:p>
          <a:p>
            <a:r>
              <a:rPr lang="en-GB" sz="2000" dirty="0">
                <a:hlinkClick r:id="rId5"/>
              </a:rPr>
              <a:t>https://docs.mongodb.com/manual/reference/mongo-shell/</a:t>
            </a:r>
            <a:r>
              <a:rPr lang="en-GB" sz="2000" dirty="0"/>
              <a:t> </a:t>
            </a:r>
          </a:p>
          <a:p>
            <a:r>
              <a:rPr lang="en-GB" sz="2000" dirty="0">
                <a:hlinkClick r:id="rId9"/>
              </a:rPr>
              <a:t>https://www.digitalocean.com/community/tutorials/how-to-connect-node-js-to-a-mongodb-database-on-a-vps</a:t>
            </a:r>
            <a:r>
              <a:rPr lang="en-GB" sz="2000" dirty="0"/>
              <a:t> </a:t>
            </a:r>
          </a:p>
          <a:p>
            <a:r>
              <a:rPr lang="en-GB" sz="2000" dirty="0">
                <a:hlinkClick r:id="rId10"/>
              </a:rPr>
              <a:t>https://www.youtube.com/watch?v=pWbMrx5rVBE</a:t>
            </a:r>
            <a:r>
              <a:rPr lang="en-GB" sz="2000" dirty="0"/>
              <a:t> </a:t>
            </a:r>
          </a:p>
          <a:p>
            <a:r>
              <a:rPr lang="en-GB" sz="2000" dirty="0">
                <a:hlinkClick r:id="rId11"/>
              </a:rPr>
              <a:t>https://www.youtube.com/watch?v=nN2JlbVWy2k&amp;t=40s</a:t>
            </a:r>
            <a:r>
              <a:rPr lang="en-GB" sz="2000" dirty="0"/>
              <a:t> </a:t>
            </a:r>
          </a:p>
          <a:p>
            <a:r>
              <a:rPr lang="en-GB" sz="2000" dirty="0">
                <a:hlinkClick r:id="rId12"/>
              </a:rPr>
              <a:t>https://www.youtube.com/watch?annotation_id=annotation_1262334303&amp;feature=iv&amp;src_vid=5e1NEdfs4is&amp;v=ndKRjmA6WNA</a:t>
            </a:r>
            <a:r>
              <a:rPr lang="en-GB" sz="2000" dirty="0"/>
              <a:t> </a:t>
            </a:r>
          </a:p>
          <a:p>
            <a:r>
              <a:rPr lang="en-GB" sz="2000" dirty="0">
                <a:hlinkClick r:id="rId13"/>
              </a:rPr>
              <a:t>https://www.youtube.com/watch?v=U8XF6AFGqlc</a:t>
            </a:r>
            <a:r>
              <a:rPr lang="en-GB" sz="2000" dirty="0"/>
              <a:t> </a:t>
            </a:r>
          </a:p>
          <a:p>
            <a:r>
              <a:rPr lang="en-GB" sz="2000" dirty="0">
                <a:hlinkClick r:id="rId14"/>
              </a:rPr>
              <a:t>https://www.youtube.com/watch?v=gnsO8-xJ8rs</a:t>
            </a:r>
            <a:r>
              <a:rPr lang="en-GB" sz="2000" dirty="0"/>
              <a:t> </a:t>
            </a:r>
          </a:p>
          <a:p>
            <a:r>
              <a:rPr lang="en-GB" sz="2000" dirty="0">
                <a:hlinkClick r:id="rId15"/>
              </a:rPr>
              <a:t>http://stackoverflow.com/</a:t>
            </a:r>
            <a:r>
              <a:rPr lang="en-GB" sz="2000" dirty="0"/>
              <a:t>  (multiple queries about MongoDB and Mongoose.)</a:t>
            </a:r>
          </a:p>
          <a:p>
            <a:r>
              <a:rPr lang="en-GB" sz="2000" dirty="0">
                <a:hlinkClick r:id="rId16"/>
              </a:rPr>
              <a:t>http://mongoosejs.com/</a:t>
            </a:r>
            <a:r>
              <a:rPr lang="en-GB" sz="2000" dirty="0"/>
              <a:t> </a:t>
            </a:r>
          </a:p>
          <a:p>
            <a:r>
              <a:rPr lang="en-GB" sz="2000" dirty="0">
                <a:hlinkClick r:id="rId17"/>
              </a:rPr>
              <a:t>http://www.tutorialspoint.com/mongodb/</a:t>
            </a:r>
            <a:r>
              <a:rPr lang="en-GB" sz="2000" dirty="0"/>
              <a:t> </a:t>
            </a:r>
          </a:p>
          <a:p>
            <a:r>
              <a:rPr lang="en-GB" sz="2000" dirty="0">
                <a:hlinkClick r:id="rId18"/>
              </a:rPr>
              <a:t>https://ddrohan.github.io/wit-wad/topic02-node/talk-3-node-3/node.3.pdf</a:t>
            </a:r>
            <a:r>
              <a:rPr lang="en-GB" sz="2000" dirty="0"/>
              <a:t> </a:t>
            </a:r>
          </a:p>
        </p:txBody>
      </p:sp>
    </p:spTree>
    <p:extLst>
      <p:ext uri="{BB962C8B-B14F-4D97-AF65-F5344CB8AC3E}">
        <p14:creationId xmlns:p14="http://schemas.microsoft.com/office/powerpoint/2010/main" val="27488148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626058" cy="976312"/>
          </a:xfrm>
        </p:spPr>
        <p:txBody>
          <a:bodyPr>
            <a:normAutofit/>
          </a:bodyPr>
          <a:lstStyle/>
          <a:p>
            <a:r>
              <a:rPr lang="en-GB" dirty="0"/>
              <a:t>Assignment 1</a:t>
            </a:r>
            <a:br>
              <a:rPr lang="en-GB" dirty="0"/>
            </a:br>
            <a:r>
              <a:rPr lang="en-GB" dirty="0"/>
              <a:t>- Create a SPA with </a:t>
            </a:r>
            <a:r>
              <a:rPr lang="en-GB" dirty="0" err="1"/>
              <a:t>ReactJS</a:t>
            </a:r>
            <a:endParaRPr lang="en-GB" dirty="0"/>
          </a:p>
        </p:txBody>
      </p:sp>
      <p:sp>
        <p:nvSpPr>
          <p:cNvPr id="4" name="Text Placeholder 3"/>
          <p:cNvSpPr>
            <a:spLocks noGrp="1"/>
          </p:cNvSpPr>
          <p:nvPr>
            <p:ph type="body" sz="half" idx="2"/>
          </p:nvPr>
        </p:nvSpPr>
        <p:spPr>
          <a:xfrm>
            <a:off x="2589212" y="1598612"/>
            <a:ext cx="3505199" cy="4979609"/>
          </a:xfrm>
        </p:spPr>
        <p:txBody>
          <a:bodyPr>
            <a:normAutofit fontScale="92500" lnSpcReduction="20000"/>
          </a:bodyPr>
          <a:lstStyle/>
          <a:p>
            <a:r>
              <a:rPr lang="en-GB" dirty="0"/>
              <a:t>FAF is a full React App. Its components are:</a:t>
            </a:r>
          </a:p>
          <a:p>
            <a:r>
              <a:rPr lang="en-GB" dirty="0"/>
              <a:t>\</a:t>
            </a:r>
            <a:r>
              <a:rPr lang="en-GB" dirty="0" err="1"/>
              <a:t>src</a:t>
            </a:r>
            <a:endParaRPr lang="en-GB" dirty="0"/>
          </a:p>
          <a:p>
            <a:pPr marL="285750" indent="-285750">
              <a:buFont typeface="Arial" panose="020B0604020202020204" pitchFamily="34" charset="0"/>
              <a:buChar char="•"/>
            </a:pPr>
            <a:r>
              <a:rPr lang="en-GB" dirty="0" err="1"/>
              <a:t>commentPage</a:t>
            </a:r>
            <a:r>
              <a:rPr lang="en-GB" dirty="0"/>
              <a:t> (has state)</a:t>
            </a:r>
          </a:p>
          <a:p>
            <a:pPr marL="285750" indent="-285750">
              <a:buFont typeface="Arial" panose="020B0604020202020204" pitchFamily="34" charset="0"/>
              <a:buChar char="•"/>
            </a:pPr>
            <a:r>
              <a:rPr lang="en-GB" dirty="0" err="1"/>
              <a:t>eventApp</a:t>
            </a:r>
            <a:r>
              <a:rPr lang="en-GB" dirty="0"/>
              <a:t> (has state)</a:t>
            </a:r>
          </a:p>
          <a:p>
            <a:pPr marL="285750" indent="-285750">
              <a:buFont typeface="Arial" panose="020B0604020202020204" pitchFamily="34" charset="0"/>
              <a:buChar char="•"/>
            </a:pPr>
            <a:r>
              <a:rPr lang="en-GB" dirty="0"/>
              <a:t>Index</a:t>
            </a:r>
          </a:p>
          <a:p>
            <a:pPr marL="285750" indent="-285750">
              <a:buFont typeface="Arial" panose="020B0604020202020204" pitchFamily="34" charset="0"/>
              <a:buChar char="•"/>
            </a:pPr>
            <a:r>
              <a:rPr lang="en-GB" dirty="0" err="1"/>
              <a:t>registerApp</a:t>
            </a:r>
            <a:endParaRPr lang="en-GB" dirty="0"/>
          </a:p>
          <a:p>
            <a:pPr marL="285750" indent="-285750">
              <a:buFont typeface="Arial" panose="020B0604020202020204" pitchFamily="34" charset="0"/>
              <a:buChar char="•"/>
            </a:pPr>
            <a:r>
              <a:rPr lang="en-GB" dirty="0" err="1"/>
              <a:t>ReviewApp</a:t>
            </a:r>
            <a:r>
              <a:rPr lang="en-GB" dirty="0"/>
              <a:t> (has state)</a:t>
            </a:r>
          </a:p>
          <a:p>
            <a:pPr marL="285750" indent="-285750">
              <a:buFont typeface="Arial" panose="020B0604020202020204" pitchFamily="34" charset="0"/>
              <a:buChar char="•"/>
            </a:pPr>
            <a:r>
              <a:rPr lang="en-GB" dirty="0" err="1"/>
              <a:t>VenueApp</a:t>
            </a:r>
            <a:r>
              <a:rPr lang="en-GB" dirty="0"/>
              <a:t> (has state)</a:t>
            </a:r>
          </a:p>
          <a:p>
            <a:pPr marL="285750" indent="-285750">
              <a:buFont typeface="Arial" panose="020B0604020202020204" pitchFamily="34" charset="0"/>
              <a:buChar char="•"/>
            </a:pPr>
            <a:r>
              <a:rPr lang="en-GB" dirty="0" err="1"/>
              <a:t>venueData</a:t>
            </a:r>
            <a:r>
              <a:rPr lang="en-GB" dirty="0"/>
              <a:t> (has state)</a:t>
            </a:r>
          </a:p>
          <a:p>
            <a:pPr marL="285750" indent="-285750">
              <a:buFont typeface="Arial" panose="020B0604020202020204" pitchFamily="34" charset="0"/>
              <a:buChar char="•"/>
            </a:pPr>
            <a:r>
              <a:rPr lang="en-GB" dirty="0" err="1"/>
              <a:t>venueDetail</a:t>
            </a:r>
            <a:r>
              <a:rPr lang="en-GB" dirty="0"/>
              <a:t> </a:t>
            </a:r>
          </a:p>
          <a:p>
            <a:r>
              <a:rPr lang="en-GB" dirty="0"/>
              <a:t>\</a:t>
            </a:r>
            <a:r>
              <a:rPr lang="en-GB" dirty="0" err="1"/>
              <a:t>src</a:t>
            </a:r>
            <a:r>
              <a:rPr lang="en-GB" dirty="0"/>
              <a:t>\content</a:t>
            </a:r>
          </a:p>
          <a:p>
            <a:pPr marL="285750" indent="-285750">
              <a:buFont typeface="Arial" panose="020B0604020202020204" pitchFamily="34" charset="0"/>
              <a:buChar char="•"/>
            </a:pPr>
            <a:r>
              <a:rPr lang="en-GB" dirty="0"/>
              <a:t>About</a:t>
            </a:r>
          </a:p>
          <a:p>
            <a:pPr marL="285750" indent="-285750">
              <a:buFont typeface="Arial" panose="020B0604020202020204" pitchFamily="34" charset="0"/>
              <a:buChar char="•"/>
            </a:pPr>
            <a:r>
              <a:rPr lang="en-GB" dirty="0"/>
              <a:t>Footer</a:t>
            </a:r>
          </a:p>
          <a:p>
            <a:pPr marL="285750" indent="-285750">
              <a:buFont typeface="Arial" panose="020B0604020202020204" pitchFamily="34" charset="0"/>
              <a:buChar char="•"/>
            </a:pPr>
            <a:r>
              <a:rPr lang="en-GB" dirty="0"/>
              <a:t>Landing</a:t>
            </a:r>
          </a:p>
          <a:p>
            <a:pPr marL="285750" indent="-285750">
              <a:buFont typeface="Arial" panose="020B0604020202020204" pitchFamily="34" charset="0"/>
              <a:buChar char="•"/>
            </a:pPr>
            <a:r>
              <a:rPr lang="en-GB" dirty="0"/>
              <a:t>Main</a:t>
            </a:r>
          </a:p>
          <a:p>
            <a:pPr marL="285750" indent="-285750">
              <a:buFont typeface="Arial" panose="020B0604020202020204" pitchFamily="34" charset="0"/>
              <a:buChar char="•"/>
            </a:pPr>
            <a:r>
              <a:rPr lang="en-GB" dirty="0" err="1"/>
              <a:t>NavBar</a:t>
            </a:r>
            <a:r>
              <a:rPr lang="en-GB" dirty="0"/>
              <a:t> (has state)</a:t>
            </a:r>
          </a:p>
          <a:p>
            <a:pPr marL="285750" indent="-285750">
              <a:buFont typeface="Arial" panose="020B0604020202020204" pitchFamily="34" charset="0"/>
              <a:buChar char="•"/>
            </a:pPr>
            <a:r>
              <a:rPr lang="en-GB" dirty="0"/>
              <a:t>Slider</a:t>
            </a:r>
          </a:p>
          <a:p>
            <a:endParaRPr lang="en-GB" dirty="0"/>
          </a:p>
          <a:p>
            <a:endParaRPr lang="en-GB" dirty="0"/>
          </a:p>
        </p:txBody>
      </p:sp>
      <p:pic>
        <p:nvPicPr>
          <p:cNvPr id="7" name="Content Placeholder 14"/>
          <p:cNvPicPr>
            <a:picLocks noGrp="1" noChangeAspect="1"/>
          </p:cNvPicPr>
          <p:nvPr>
            <p:ph idx="1"/>
          </p:nvPr>
        </p:nvPicPr>
        <p:blipFill>
          <a:blip r:embed="rId2"/>
          <a:stretch>
            <a:fillRect/>
          </a:stretch>
        </p:blipFill>
        <p:spPr>
          <a:xfrm>
            <a:off x="6336660" y="2060349"/>
            <a:ext cx="5181600" cy="4056134"/>
          </a:xfrm>
          <a:prstGeom prst="rect">
            <a:avLst/>
          </a:prstGeom>
        </p:spPr>
      </p:pic>
      <p:pic>
        <p:nvPicPr>
          <p:cNvPr id="9" name="Content Placeholder 20"/>
          <p:cNvPicPr>
            <a:picLocks noChangeAspect="1"/>
          </p:cNvPicPr>
          <p:nvPr/>
        </p:nvPicPr>
        <p:blipFill>
          <a:blip r:embed="rId3"/>
          <a:stretch>
            <a:fillRect/>
          </a:stretch>
        </p:blipFill>
        <p:spPr>
          <a:xfrm>
            <a:off x="6336660" y="2060349"/>
            <a:ext cx="5181600" cy="4050562"/>
          </a:xfrm>
          <a:prstGeom prst="rect">
            <a:avLst/>
          </a:prstGeom>
        </p:spPr>
      </p:pic>
    </p:spTree>
    <p:extLst>
      <p:ext uri="{BB962C8B-B14F-4D97-AF65-F5344CB8AC3E}">
        <p14:creationId xmlns:p14="http://schemas.microsoft.com/office/powerpoint/2010/main" val="38810567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Assignment 1</a:t>
            </a:r>
            <a:br>
              <a:rPr lang="en-GB" dirty="0"/>
            </a:br>
            <a:r>
              <a:rPr lang="en-GB" dirty="0"/>
              <a:t>- Routing &amp; functionality</a:t>
            </a:r>
          </a:p>
        </p:txBody>
      </p:sp>
      <p:sp>
        <p:nvSpPr>
          <p:cNvPr id="4" name="Text Placeholder 3"/>
          <p:cNvSpPr>
            <a:spLocks noGrp="1"/>
          </p:cNvSpPr>
          <p:nvPr>
            <p:ph type="body" sz="half" idx="2"/>
          </p:nvPr>
        </p:nvSpPr>
        <p:spPr>
          <a:xfrm>
            <a:off x="2589212" y="1598613"/>
            <a:ext cx="3505199" cy="5053978"/>
          </a:xfrm>
        </p:spPr>
        <p:txBody>
          <a:bodyPr>
            <a:normAutofit fontScale="92500" lnSpcReduction="10000"/>
          </a:bodyPr>
          <a:lstStyle/>
          <a:p>
            <a:r>
              <a:rPr lang="en-GB" sz="1300" dirty="0"/>
              <a:t>The App has 6 main and two child routes:</a:t>
            </a:r>
          </a:p>
          <a:p>
            <a:pPr marL="342900" indent="-342900">
              <a:buFont typeface="Arial" panose="020B0604020202020204" pitchFamily="34" charset="0"/>
              <a:buChar char="•"/>
            </a:pPr>
            <a:r>
              <a:rPr lang="en-GB" sz="1300" dirty="0"/>
              <a:t>/root for app (</a:t>
            </a:r>
            <a:r>
              <a:rPr lang="en-GB" sz="1300" dirty="0" err="1"/>
              <a:t>IndexRoute</a:t>
            </a:r>
            <a:r>
              <a:rPr lang="en-GB" sz="1300" dirty="0"/>
              <a:t> = Landing.js)</a:t>
            </a:r>
          </a:p>
          <a:p>
            <a:pPr marL="342900" indent="-342900">
              <a:buFont typeface="Arial" panose="020B0604020202020204" pitchFamily="34" charset="0"/>
              <a:buChar char="•"/>
            </a:pPr>
            <a:r>
              <a:rPr lang="en-GB" sz="1300" dirty="0"/>
              <a:t>/about</a:t>
            </a:r>
          </a:p>
          <a:p>
            <a:pPr marL="800100" lvl="1" indent="-342900">
              <a:buFont typeface="Arial" panose="020B0604020202020204" pitchFamily="34" charset="0"/>
              <a:buChar char="•"/>
            </a:pPr>
            <a:r>
              <a:rPr lang="en-GB" sz="1100" dirty="0"/>
              <a:t>NB: email create feature included</a:t>
            </a:r>
          </a:p>
          <a:p>
            <a:pPr marL="342900" indent="-342900">
              <a:buFont typeface="Arial" panose="020B0604020202020204" pitchFamily="34" charset="0"/>
              <a:buChar char="•"/>
            </a:pPr>
            <a:r>
              <a:rPr lang="en-GB" sz="1300" dirty="0"/>
              <a:t>/venues </a:t>
            </a:r>
          </a:p>
          <a:p>
            <a:pPr marL="800100" lvl="1" indent="-342900">
              <a:buFont typeface="Arial" panose="020B0604020202020204" pitchFamily="34" charset="0"/>
              <a:buChar char="•"/>
            </a:pPr>
            <a:r>
              <a:rPr lang="en-GB" sz="1100" dirty="0"/>
              <a:t>Search (by venue name)</a:t>
            </a:r>
          </a:p>
          <a:p>
            <a:pPr marL="800100" lvl="1" indent="-342900">
              <a:buFont typeface="Arial" panose="020B0604020202020204" pitchFamily="34" charset="0"/>
              <a:buChar char="•"/>
            </a:pPr>
            <a:r>
              <a:rPr lang="en-GB" sz="1100" dirty="0"/>
              <a:t>Sort (by name or county)</a:t>
            </a:r>
          </a:p>
          <a:p>
            <a:pPr marL="342900" indent="-342900">
              <a:buFont typeface="Arial" panose="020B0604020202020204" pitchFamily="34" charset="0"/>
              <a:buChar char="•"/>
            </a:pPr>
            <a:r>
              <a:rPr lang="en-GB" sz="1300" dirty="0"/>
              <a:t>/venues/:</a:t>
            </a:r>
            <a:r>
              <a:rPr lang="en-GB" sz="1300" dirty="0" err="1"/>
              <a:t>clubID</a:t>
            </a:r>
            <a:r>
              <a:rPr lang="en-GB" sz="1300" dirty="0"/>
              <a:t> </a:t>
            </a:r>
          </a:p>
          <a:p>
            <a:pPr marL="342900" indent="-342900">
              <a:buFont typeface="Arial" panose="020B0604020202020204" pitchFamily="34" charset="0"/>
              <a:buChar char="•"/>
            </a:pPr>
            <a:r>
              <a:rPr lang="en-GB" sz="1300" dirty="0"/>
              <a:t>/events</a:t>
            </a:r>
          </a:p>
          <a:p>
            <a:pPr marL="800100" lvl="1" indent="-342900">
              <a:buFont typeface="Arial" panose="020B0604020202020204" pitchFamily="34" charset="0"/>
              <a:buChar char="•"/>
            </a:pPr>
            <a:r>
              <a:rPr lang="en-GB" sz="1100" dirty="0"/>
              <a:t>Add, Edit or Delete events</a:t>
            </a:r>
          </a:p>
          <a:p>
            <a:pPr marL="342900" indent="-342900">
              <a:buFont typeface="Arial" panose="020B0604020202020204" pitchFamily="34" charset="0"/>
              <a:buChar char="•"/>
            </a:pPr>
            <a:r>
              <a:rPr lang="en-GB" sz="1300" dirty="0"/>
              <a:t>/reviews </a:t>
            </a:r>
          </a:p>
          <a:p>
            <a:pPr marL="800100" lvl="1" indent="-342900">
              <a:buFont typeface="Arial" panose="020B0604020202020204" pitchFamily="34" charset="0"/>
              <a:buChar char="•"/>
            </a:pPr>
            <a:r>
              <a:rPr lang="en-GB" sz="1100" dirty="0"/>
              <a:t>Add new post (Title &amp; Link)</a:t>
            </a:r>
          </a:p>
          <a:p>
            <a:pPr marL="800100" lvl="1" indent="-342900">
              <a:buFont typeface="Arial" panose="020B0604020202020204" pitchFamily="34" charset="0"/>
              <a:buChar char="•"/>
            </a:pPr>
            <a:r>
              <a:rPr lang="en-GB" sz="1100" dirty="0"/>
              <a:t>Upvote existing reviews (posts)</a:t>
            </a:r>
          </a:p>
          <a:p>
            <a:pPr marL="342900" indent="-342900">
              <a:buFont typeface="Arial" panose="020B0604020202020204" pitchFamily="34" charset="0"/>
              <a:buChar char="•"/>
            </a:pPr>
            <a:r>
              <a:rPr lang="en-GB" sz="1300" dirty="0"/>
              <a:t>/reviews/:</a:t>
            </a:r>
            <a:r>
              <a:rPr lang="en-GB" sz="1300" dirty="0" err="1"/>
              <a:t>postID</a:t>
            </a:r>
            <a:r>
              <a:rPr lang="en-GB" sz="1300" dirty="0"/>
              <a:t> </a:t>
            </a:r>
          </a:p>
          <a:p>
            <a:pPr marL="800100" lvl="1" indent="-342900">
              <a:buFont typeface="Arial" panose="020B0604020202020204" pitchFamily="34" charset="0"/>
              <a:buChar char="•"/>
            </a:pPr>
            <a:r>
              <a:rPr lang="en-GB" sz="1100" dirty="0"/>
              <a:t>Add new comment (Post &amp; Name)</a:t>
            </a:r>
          </a:p>
          <a:p>
            <a:pPr marL="800100" lvl="1" indent="-342900">
              <a:buFont typeface="Arial" panose="020B0604020202020204" pitchFamily="34" charset="0"/>
              <a:buChar char="•"/>
            </a:pPr>
            <a:r>
              <a:rPr lang="en-GB" sz="1100" dirty="0"/>
              <a:t>Upvote comment(s) submitted</a:t>
            </a:r>
          </a:p>
          <a:p>
            <a:pPr marL="342900" indent="-342900">
              <a:buFont typeface="Arial" panose="020B0604020202020204" pitchFamily="34" charset="0"/>
              <a:buChar char="•"/>
            </a:pPr>
            <a:r>
              <a:rPr lang="en-GB" sz="1300" dirty="0"/>
              <a:t>/register </a:t>
            </a:r>
          </a:p>
          <a:p>
            <a:pPr marL="800100" lvl="1" indent="-342900">
              <a:buFont typeface="Arial" panose="020B0604020202020204" pitchFamily="34" charset="0"/>
              <a:buChar char="•"/>
            </a:pPr>
            <a:r>
              <a:rPr lang="en-GB" sz="1100" dirty="0"/>
              <a:t>NB: Login component &amp; CSS completed</a:t>
            </a:r>
          </a:p>
          <a:p>
            <a:endParaRPr lang="en-GB" dirty="0"/>
          </a:p>
        </p:txBody>
      </p:sp>
      <p:pic>
        <p:nvPicPr>
          <p:cNvPr id="21" name="Content Placeholder 20"/>
          <p:cNvPicPr>
            <a:picLocks noGrp="1" noChangeAspect="1"/>
          </p:cNvPicPr>
          <p:nvPr>
            <p:ph idx="1"/>
          </p:nvPr>
        </p:nvPicPr>
        <p:blipFill>
          <a:blip r:embed="rId2"/>
          <a:stretch>
            <a:fillRect/>
          </a:stretch>
        </p:blipFill>
        <p:spPr>
          <a:xfrm>
            <a:off x="6336661" y="2100321"/>
            <a:ext cx="5181600" cy="4050562"/>
          </a:xfrm>
          <a:prstGeom prst="rect">
            <a:avLst/>
          </a:prstGeom>
        </p:spPr>
      </p:pic>
      <p:pic>
        <p:nvPicPr>
          <p:cNvPr id="7" name="Content Placeholder 14"/>
          <p:cNvPicPr>
            <a:picLocks noChangeAspect="1"/>
          </p:cNvPicPr>
          <p:nvPr/>
        </p:nvPicPr>
        <p:blipFill>
          <a:blip r:embed="rId3"/>
          <a:stretch>
            <a:fillRect/>
          </a:stretch>
        </p:blipFill>
        <p:spPr>
          <a:xfrm>
            <a:off x="6336660" y="2060349"/>
            <a:ext cx="5181600" cy="4056134"/>
          </a:xfrm>
          <a:prstGeom prst="rect">
            <a:avLst/>
          </a:prstGeom>
        </p:spPr>
      </p:pic>
    </p:spTree>
    <p:extLst>
      <p:ext uri="{BB962C8B-B14F-4D97-AF65-F5344CB8AC3E}">
        <p14:creationId xmlns:p14="http://schemas.microsoft.com/office/powerpoint/2010/main" val="3061294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Assignment 1</a:t>
            </a:r>
            <a:br>
              <a:rPr lang="en-GB" dirty="0"/>
            </a:br>
            <a:r>
              <a:rPr lang="en-GB" dirty="0"/>
              <a:t>- content</a:t>
            </a:r>
          </a:p>
        </p:txBody>
      </p:sp>
      <p:sp>
        <p:nvSpPr>
          <p:cNvPr id="4" name="Text Placeholder 3"/>
          <p:cNvSpPr>
            <a:spLocks noGrp="1"/>
          </p:cNvSpPr>
          <p:nvPr>
            <p:ph type="body" sz="half" idx="2"/>
          </p:nvPr>
        </p:nvSpPr>
        <p:spPr>
          <a:xfrm>
            <a:off x="2589212" y="1598612"/>
            <a:ext cx="3505199" cy="4993257"/>
          </a:xfrm>
        </p:spPr>
        <p:txBody>
          <a:bodyPr>
            <a:normAutofit lnSpcReduction="10000"/>
          </a:bodyPr>
          <a:lstStyle/>
          <a:p>
            <a:r>
              <a:rPr lang="en-GB" sz="1300" dirty="0"/>
              <a:t>APIs used on the Events &amp; Review Apps:</a:t>
            </a:r>
          </a:p>
          <a:p>
            <a:pPr marL="342900" indent="-342900">
              <a:buFont typeface="Arial" panose="020B0604020202020204" pitchFamily="34" charset="0"/>
              <a:buChar char="•"/>
            </a:pPr>
            <a:r>
              <a:rPr lang="en-GB" sz="1300" dirty="0"/>
              <a:t>Events (</a:t>
            </a:r>
            <a:r>
              <a:rPr lang="en-GB" sz="1300" dirty="0" err="1"/>
              <a:t>eventAPI</a:t>
            </a:r>
            <a:r>
              <a:rPr lang="en-GB" sz="1300" dirty="0"/>
              <a:t>)</a:t>
            </a:r>
          </a:p>
          <a:p>
            <a:pPr marL="800100" lvl="1" indent="-342900">
              <a:buFont typeface="Arial" panose="020B0604020202020204" pitchFamily="34" charset="0"/>
              <a:buChar char="•"/>
            </a:pPr>
            <a:r>
              <a:rPr lang="en-GB" sz="1100" dirty="0"/>
              <a:t>List all</a:t>
            </a:r>
          </a:p>
          <a:p>
            <a:pPr marL="800100" lvl="1" indent="-342900">
              <a:buFont typeface="Arial" panose="020B0604020202020204" pitchFamily="34" charset="0"/>
              <a:buChar char="•"/>
            </a:pPr>
            <a:r>
              <a:rPr lang="en-GB" sz="1100" dirty="0"/>
              <a:t>Create new</a:t>
            </a:r>
          </a:p>
          <a:p>
            <a:pPr marL="800100" lvl="1" indent="-342900">
              <a:buFont typeface="Arial" panose="020B0604020202020204" pitchFamily="34" charset="0"/>
              <a:buChar char="•"/>
            </a:pPr>
            <a:r>
              <a:rPr lang="en-GB" sz="1100" dirty="0"/>
              <a:t>Edit existing</a:t>
            </a:r>
          </a:p>
          <a:p>
            <a:pPr marL="800100" lvl="1" indent="-342900">
              <a:buFont typeface="Arial" panose="020B0604020202020204" pitchFamily="34" charset="0"/>
              <a:buChar char="•"/>
            </a:pPr>
            <a:r>
              <a:rPr lang="en-GB" sz="1100" dirty="0"/>
              <a:t>Delete existing</a:t>
            </a:r>
          </a:p>
          <a:p>
            <a:pPr marL="342900" indent="-342900">
              <a:buFont typeface="Arial" panose="020B0604020202020204" pitchFamily="34" charset="0"/>
              <a:buChar char="•"/>
            </a:pPr>
            <a:r>
              <a:rPr lang="en-GB" sz="1300" dirty="0"/>
              <a:t>Reviews (</a:t>
            </a:r>
            <a:r>
              <a:rPr lang="en-GB" sz="1300" dirty="0" err="1"/>
              <a:t>stubAPI</a:t>
            </a:r>
            <a:r>
              <a:rPr lang="en-GB" sz="1300" dirty="0"/>
              <a:t>)</a:t>
            </a:r>
          </a:p>
          <a:p>
            <a:pPr marL="800100" lvl="1" indent="-342900">
              <a:buFont typeface="Arial" panose="020B0604020202020204" pitchFamily="34" charset="0"/>
              <a:buChar char="•"/>
            </a:pPr>
            <a:r>
              <a:rPr lang="en-GB" sz="1100" dirty="0"/>
              <a:t>List all reviews</a:t>
            </a:r>
          </a:p>
          <a:p>
            <a:pPr marL="800100" lvl="1" indent="-342900">
              <a:buFont typeface="Arial" panose="020B0604020202020204" pitchFamily="34" charset="0"/>
              <a:buChar char="•"/>
            </a:pPr>
            <a:r>
              <a:rPr lang="en-GB" sz="1100" dirty="0"/>
              <a:t>Create new review</a:t>
            </a:r>
          </a:p>
          <a:p>
            <a:pPr marL="800100" lvl="1" indent="-342900">
              <a:buFont typeface="Arial" panose="020B0604020202020204" pitchFamily="34" charset="0"/>
              <a:buChar char="•"/>
            </a:pPr>
            <a:r>
              <a:rPr lang="en-GB" sz="1100" dirty="0"/>
              <a:t>Upvote existing review</a:t>
            </a:r>
          </a:p>
          <a:p>
            <a:pPr marL="800100" lvl="1" indent="-342900">
              <a:buFont typeface="Arial" panose="020B0604020202020204" pitchFamily="34" charset="0"/>
              <a:buChar char="•"/>
            </a:pPr>
            <a:r>
              <a:rPr lang="en-GB" sz="1100" dirty="0"/>
              <a:t>Comment on review</a:t>
            </a:r>
          </a:p>
          <a:p>
            <a:pPr marL="800100" lvl="1" indent="-342900">
              <a:buFont typeface="Arial" panose="020B0604020202020204" pitchFamily="34" charset="0"/>
              <a:buChar char="•"/>
            </a:pPr>
            <a:r>
              <a:rPr lang="en-GB" sz="1100" dirty="0"/>
              <a:t>Upvote a comment</a:t>
            </a:r>
          </a:p>
          <a:p>
            <a:r>
              <a:rPr lang="en-GB" sz="1300" dirty="0"/>
              <a:t>Both APIs write to local storage.</a:t>
            </a:r>
          </a:p>
          <a:p>
            <a:pPr marL="285750" indent="-285750">
              <a:buFont typeface="Arial" panose="020B0604020202020204" pitchFamily="34" charset="0"/>
              <a:buChar char="•"/>
            </a:pPr>
            <a:r>
              <a:rPr lang="en-GB" sz="1300" dirty="0"/>
              <a:t>JSON files</a:t>
            </a:r>
          </a:p>
          <a:p>
            <a:pPr marL="742950" lvl="1" indent="-285750">
              <a:buFont typeface="Arial" panose="020B0604020202020204" pitchFamily="34" charset="0"/>
              <a:buChar char="•"/>
            </a:pPr>
            <a:r>
              <a:rPr lang="en-GB" sz="1100" dirty="0" err="1"/>
              <a:t>clubs.json</a:t>
            </a:r>
            <a:r>
              <a:rPr lang="en-GB" sz="1100" dirty="0"/>
              <a:t> delivers data to </a:t>
            </a:r>
            <a:r>
              <a:rPr lang="en-GB" sz="1100" dirty="0" err="1"/>
              <a:t>VenueApp</a:t>
            </a:r>
            <a:endParaRPr lang="en-GB" sz="1100" dirty="0"/>
          </a:p>
          <a:p>
            <a:pPr marL="742950" lvl="1" indent="-285750">
              <a:buFont typeface="Arial" panose="020B0604020202020204" pitchFamily="34" charset="0"/>
              <a:buChar char="•"/>
            </a:pPr>
            <a:r>
              <a:rPr lang="en-GB" sz="1100" dirty="0"/>
              <a:t>Individual ‘venue’ </a:t>
            </a:r>
            <a:r>
              <a:rPr lang="en-GB" sz="1100" dirty="0" err="1"/>
              <a:t>json</a:t>
            </a:r>
            <a:r>
              <a:rPr lang="en-GB" sz="1100" dirty="0"/>
              <a:t> files provide detailed data to </a:t>
            </a:r>
            <a:r>
              <a:rPr lang="en-GB" sz="1100" dirty="0" err="1"/>
              <a:t>venueDetail</a:t>
            </a:r>
            <a:r>
              <a:rPr lang="en-GB" sz="1100" dirty="0"/>
              <a:t> </a:t>
            </a:r>
          </a:p>
          <a:p>
            <a:pPr marL="285750" indent="-285750">
              <a:buFont typeface="Arial" panose="020B0604020202020204" pitchFamily="34" charset="0"/>
              <a:buChar char="•"/>
            </a:pPr>
            <a:endParaRPr lang="en-GB" sz="1300" dirty="0"/>
          </a:p>
        </p:txBody>
      </p:sp>
      <p:pic>
        <p:nvPicPr>
          <p:cNvPr id="6" name="Content Placeholder 5"/>
          <p:cNvPicPr>
            <a:picLocks noGrp="1" noChangeAspect="1"/>
          </p:cNvPicPr>
          <p:nvPr>
            <p:ph idx="1"/>
          </p:nvPr>
        </p:nvPicPr>
        <p:blipFill>
          <a:blip r:embed="rId2"/>
          <a:stretch>
            <a:fillRect/>
          </a:stretch>
        </p:blipFill>
        <p:spPr>
          <a:xfrm>
            <a:off x="6485888" y="800740"/>
            <a:ext cx="5181600" cy="2761496"/>
          </a:xfrm>
          <a:prstGeom prst="rect">
            <a:avLst/>
          </a:prstGeom>
        </p:spPr>
      </p:pic>
      <p:pic>
        <p:nvPicPr>
          <p:cNvPr id="3" name="Picture 2"/>
          <p:cNvPicPr>
            <a:picLocks noChangeAspect="1"/>
          </p:cNvPicPr>
          <p:nvPr/>
        </p:nvPicPr>
        <p:blipFill>
          <a:blip r:embed="rId3"/>
          <a:stretch>
            <a:fillRect/>
          </a:stretch>
        </p:blipFill>
        <p:spPr>
          <a:xfrm>
            <a:off x="6485888" y="3698867"/>
            <a:ext cx="5181600" cy="2761497"/>
          </a:xfrm>
          <a:prstGeom prst="rect">
            <a:avLst/>
          </a:prstGeom>
        </p:spPr>
      </p:pic>
    </p:spTree>
    <p:extLst>
      <p:ext uri="{BB962C8B-B14F-4D97-AF65-F5344CB8AC3E}">
        <p14:creationId xmlns:p14="http://schemas.microsoft.com/office/powerpoint/2010/main" val="15753100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Assignment 1</a:t>
            </a:r>
            <a:br>
              <a:rPr lang="en-GB" dirty="0"/>
            </a:br>
            <a:r>
              <a:rPr lang="en-GB" dirty="0"/>
              <a:t>- App design features</a:t>
            </a:r>
          </a:p>
        </p:txBody>
      </p:sp>
      <p:sp>
        <p:nvSpPr>
          <p:cNvPr id="4" name="Text Placeholder 3"/>
          <p:cNvSpPr>
            <a:spLocks noGrp="1"/>
          </p:cNvSpPr>
          <p:nvPr>
            <p:ph type="body" sz="half" idx="2"/>
          </p:nvPr>
        </p:nvSpPr>
        <p:spPr>
          <a:xfrm>
            <a:off x="2589212" y="1598613"/>
            <a:ext cx="3505199" cy="4488290"/>
          </a:xfrm>
        </p:spPr>
        <p:txBody>
          <a:bodyPr>
            <a:normAutofit/>
          </a:bodyPr>
          <a:lstStyle/>
          <a:p>
            <a:pPr marL="285750" indent="-285750">
              <a:buFont typeface="Arial" panose="020B0604020202020204" pitchFamily="34" charset="0"/>
              <a:buChar char="•"/>
            </a:pPr>
            <a:r>
              <a:rPr lang="en-GB" dirty="0" err="1"/>
              <a:t>NavBar</a:t>
            </a:r>
            <a:endParaRPr lang="en-GB" dirty="0"/>
          </a:p>
          <a:p>
            <a:pPr marL="742950" lvl="1" indent="-285750">
              <a:buFont typeface="Arial" panose="020B0604020202020204" pitchFamily="34" charset="0"/>
              <a:buChar char="•"/>
            </a:pPr>
            <a:r>
              <a:rPr lang="en-GB" dirty="0"/>
              <a:t>Full-screen has navigation menu across the top of the page</a:t>
            </a:r>
          </a:p>
          <a:p>
            <a:pPr marL="742950" lvl="1" indent="-285750">
              <a:buFont typeface="Arial" panose="020B0604020202020204" pitchFamily="34" charset="0"/>
              <a:buChar char="•"/>
            </a:pPr>
            <a:r>
              <a:rPr lang="en-GB" dirty="0"/>
              <a:t>Collapsed menu supports navigation across all devices, regardless of screen size</a:t>
            </a:r>
          </a:p>
          <a:p>
            <a:pPr marL="285750" indent="-285750">
              <a:buFont typeface="Arial" panose="020B0604020202020204" pitchFamily="34" charset="0"/>
              <a:buChar char="•"/>
            </a:pPr>
            <a:r>
              <a:rPr lang="en-GB" dirty="0"/>
              <a:t>Slider</a:t>
            </a:r>
          </a:p>
          <a:p>
            <a:pPr marL="742950" lvl="1" indent="-285750">
              <a:buFont typeface="Arial" panose="020B0604020202020204" pitchFamily="34" charset="0"/>
              <a:buChar char="•"/>
            </a:pPr>
            <a:r>
              <a:rPr lang="en-GB" dirty="0"/>
              <a:t>Code modified to </a:t>
            </a:r>
            <a:r>
              <a:rPr lang="en-GB" dirty="0" err="1"/>
              <a:t>ReactJS</a:t>
            </a:r>
            <a:endParaRPr lang="en-GB" dirty="0"/>
          </a:p>
          <a:p>
            <a:pPr marL="742950" lvl="1" indent="-285750">
              <a:buFont typeface="Arial" panose="020B0604020202020204" pitchFamily="34" charset="0"/>
              <a:buChar char="•"/>
            </a:pPr>
            <a:r>
              <a:rPr lang="en-GB" dirty="0"/>
              <a:t>Bootstrap CSS modified for FAF</a:t>
            </a:r>
          </a:p>
          <a:p>
            <a:pPr marL="742950" lvl="1" indent="-285750">
              <a:buFont typeface="Arial" panose="020B0604020202020204" pitchFamily="34" charset="0"/>
              <a:buChar char="•"/>
            </a:pPr>
            <a:r>
              <a:rPr lang="en-GB" dirty="0"/>
              <a:t>Scrolling images illustrate the four elements of field archery</a:t>
            </a:r>
          </a:p>
          <a:p>
            <a:pPr marL="285750" indent="-285750">
              <a:buFont typeface="Arial" panose="020B0604020202020204" pitchFamily="34" charset="0"/>
              <a:buChar char="•"/>
            </a:pPr>
            <a:r>
              <a:rPr lang="en-GB" dirty="0"/>
              <a:t>Footer</a:t>
            </a:r>
          </a:p>
          <a:p>
            <a:pPr marL="742950" lvl="1" indent="-285750">
              <a:buFont typeface="Arial" panose="020B0604020202020204" pitchFamily="34" charset="0"/>
              <a:buChar char="•"/>
            </a:pPr>
            <a:r>
              <a:rPr lang="en-GB" dirty="0" err="1"/>
              <a:t>ReactJS</a:t>
            </a:r>
            <a:r>
              <a:rPr lang="en-GB" dirty="0"/>
              <a:t> component for footer</a:t>
            </a:r>
          </a:p>
          <a:p>
            <a:endParaRPr lang="en-GB" dirty="0"/>
          </a:p>
          <a:p>
            <a:r>
              <a:rPr lang="en-GB" dirty="0"/>
              <a:t>All </a:t>
            </a:r>
            <a:r>
              <a:rPr lang="en-GB" dirty="0" err="1"/>
              <a:t>ReactJS</a:t>
            </a:r>
            <a:r>
              <a:rPr lang="en-GB" dirty="0"/>
              <a:t> design elements persist throughout the App</a:t>
            </a:r>
          </a:p>
        </p:txBody>
      </p:sp>
      <p:sp>
        <p:nvSpPr>
          <p:cNvPr id="5" name="Content Placeholder 2"/>
          <p:cNvSpPr txBox="1">
            <a:spLocks/>
          </p:cNvSpPr>
          <p:nvPr/>
        </p:nvSpPr>
        <p:spPr>
          <a:xfrm>
            <a:off x="6323012" y="3325767"/>
            <a:ext cx="5181600" cy="2761136"/>
          </a:xfrm>
          <a:prstGeom prst="rect">
            <a:avLst/>
          </a:prstGeom>
        </p:spPr>
        <p:txBody>
          <a:bodyPr vert="horz" lIns="91440" tIns="45720" rIns="91440" bIns="45720" rtlCol="0" anchor="ctr">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endParaRPr lang="en-GB" dirty="0"/>
          </a:p>
        </p:txBody>
      </p:sp>
      <p:pic>
        <p:nvPicPr>
          <p:cNvPr id="10" name="Content Placeholder 9"/>
          <p:cNvPicPr>
            <a:picLocks noGrp="1" noChangeAspect="1"/>
          </p:cNvPicPr>
          <p:nvPr>
            <p:ph idx="1"/>
          </p:nvPr>
        </p:nvPicPr>
        <p:blipFill>
          <a:blip r:embed="rId2"/>
          <a:stretch>
            <a:fillRect/>
          </a:stretch>
        </p:blipFill>
        <p:spPr>
          <a:xfrm>
            <a:off x="6323012" y="202691"/>
            <a:ext cx="5181600" cy="2791843"/>
          </a:xfrm>
          <a:prstGeom prst="rect">
            <a:avLst/>
          </a:prstGeom>
        </p:spPr>
      </p:pic>
      <p:pic>
        <p:nvPicPr>
          <p:cNvPr id="15" name="Picture 14"/>
          <p:cNvPicPr>
            <a:picLocks noChangeAspect="1"/>
          </p:cNvPicPr>
          <p:nvPr/>
        </p:nvPicPr>
        <p:blipFill>
          <a:blip r:embed="rId3"/>
          <a:stretch>
            <a:fillRect/>
          </a:stretch>
        </p:blipFill>
        <p:spPr>
          <a:xfrm>
            <a:off x="7232503" y="3110059"/>
            <a:ext cx="3362618" cy="3584167"/>
          </a:xfrm>
          <a:prstGeom prst="rect">
            <a:avLst/>
          </a:prstGeom>
        </p:spPr>
      </p:pic>
    </p:spTree>
    <p:extLst>
      <p:ext uri="{BB962C8B-B14F-4D97-AF65-F5344CB8AC3E}">
        <p14:creationId xmlns:p14="http://schemas.microsoft.com/office/powerpoint/2010/main" val="33376291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634167" cy="976312"/>
          </a:xfrm>
        </p:spPr>
        <p:txBody>
          <a:bodyPr>
            <a:normAutofit/>
          </a:bodyPr>
          <a:lstStyle/>
          <a:p>
            <a:r>
              <a:rPr lang="en-GB" dirty="0"/>
              <a:t>Assignment 1</a:t>
            </a:r>
            <a:br>
              <a:rPr lang="en-GB" dirty="0"/>
            </a:br>
            <a:r>
              <a:rPr lang="en-GB" dirty="0"/>
              <a:t>- App design features cont.</a:t>
            </a:r>
          </a:p>
        </p:txBody>
      </p:sp>
      <p:sp>
        <p:nvSpPr>
          <p:cNvPr id="4" name="Text Placeholder 3"/>
          <p:cNvSpPr>
            <a:spLocks noGrp="1"/>
          </p:cNvSpPr>
          <p:nvPr>
            <p:ph type="body" sz="half" idx="2"/>
          </p:nvPr>
        </p:nvSpPr>
        <p:spPr>
          <a:xfrm>
            <a:off x="2589212" y="1598613"/>
            <a:ext cx="3505199" cy="4488290"/>
          </a:xfrm>
        </p:spPr>
        <p:txBody>
          <a:bodyPr>
            <a:normAutofit/>
          </a:bodyPr>
          <a:lstStyle/>
          <a:p>
            <a:pPr marL="285750" indent="-285750">
              <a:buFont typeface="Arial" panose="020B0604020202020204" pitchFamily="34" charset="0"/>
              <a:buChar char="•"/>
            </a:pPr>
            <a:r>
              <a:rPr lang="en-GB" dirty="0"/>
              <a:t>About</a:t>
            </a:r>
          </a:p>
          <a:p>
            <a:pPr marL="742950" lvl="1" indent="-285750">
              <a:buFont typeface="Arial" panose="020B0604020202020204" pitchFamily="34" charset="0"/>
              <a:buChar char="•"/>
            </a:pPr>
            <a:r>
              <a:rPr lang="en-GB" dirty="0"/>
              <a:t>Static page content, further information about FAF</a:t>
            </a:r>
          </a:p>
          <a:p>
            <a:pPr marL="742950" lvl="1" indent="-285750">
              <a:buFont typeface="Arial" panose="020B0604020202020204" pitchFamily="34" charset="0"/>
              <a:buChar char="•"/>
            </a:pPr>
            <a:r>
              <a:rPr lang="en-GB" dirty="0"/>
              <a:t>Embedded ‘</a:t>
            </a:r>
            <a:r>
              <a:rPr lang="en-GB" dirty="0" err="1"/>
              <a:t>mailto</a:t>
            </a:r>
            <a:r>
              <a:rPr lang="en-GB" dirty="0"/>
              <a:t>’ feature to trigger email to FAF’s administrator</a:t>
            </a:r>
          </a:p>
          <a:p>
            <a:pPr marL="285750" indent="-285750">
              <a:buFont typeface="Arial" panose="020B0604020202020204" pitchFamily="34" charset="0"/>
              <a:buChar char="•"/>
            </a:pPr>
            <a:r>
              <a:rPr lang="en-GB" dirty="0"/>
              <a:t>Register</a:t>
            </a:r>
          </a:p>
          <a:p>
            <a:pPr marL="742950" lvl="1" indent="-285750">
              <a:buFont typeface="Arial" panose="020B0604020202020204" pitchFamily="34" charset="0"/>
              <a:buChar char="•"/>
            </a:pPr>
            <a:r>
              <a:rPr lang="en-GB" dirty="0"/>
              <a:t>Static, placeholder page for User authentication (to be built)</a:t>
            </a:r>
          </a:p>
          <a:p>
            <a:pPr marL="742950" lvl="1" indent="-285750">
              <a:buFont typeface="Arial" panose="020B0604020202020204" pitchFamily="34" charset="0"/>
              <a:buChar char="•"/>
            </a:pPr>
            <a:r>
              <a:rPr lang="en-GB" dirty="0"/>
              <a:t>HTLM code converted to JS to work in the component</a:t>
            </a:r>
          </a:p>
          <a:p>
            <a:pPr marL="742950" lvl="1" indent="-285750">
              <a:buFont typeface="Arial" panose="020B0604020202020204" pitchFamily="34" charset="0"/>
              <a:buChar char="•"/>
            </a:pPr>
            <a:r>
              <a:rPr lang="en-GB" dirty="0" err="1"/>
              <a:t>Bootsnipp</a:t>
            </a:r>
            <a:r>
              <a:rPr lang="en-GB" dirty="0"/>
              <a:t> login CSS applied</a:t>
            </a:r>
          </a:p>
          <a:p>
            <a:pPr marL="285750" indent="-285750">
              <a:buFont typeface="Arial" panose="020B0604020202020204" pitchFamily="34" charset="0"/>
              <a:buChar char="•"/>
            </a:pPr>
            <a:r>
              <a:rPr lang="en-GB" dirty="0"/>
              <a:t>Favicon</a:t>
            </a:r>
          </a:p>
          <a:p>
            <a:pPr marL="742950" lvl="1" indent="-285750">
              <a:buFont typeface="Arial" panose="020B0604020202020204" pitchFamily="34" charset="0"/>
              <a:buChar char="•"/>
            </a:pPr>
            <a:r>
              <a:rPr lang="en-GB" dirty="0"/>
              <a:t>A new Favicon designed for FAF</a:t>
            </a:r>
          </a:p>
          <a:p>
            <a:endParaRPr lang="en-GB" dirty="0"/>
          </a:p>
          <a:p>
            <a:r>
              <a:rPr lang="en-GB" dirty="0" err="1"/>
              <a:t>Booststap</a:t>
            </a:r>
            <a:r>
              <a:rPr lang="en-GB" dirty="0"/>
              <a:t> ‘half-slider’ CSS applied throughout the App.</a:t>
            </a:r>
          </a:p>
        </p:txBody>
      </p:sp>
      <p:sp>
        <p:nvSpPr>
          <p:cNvPr id="5" name="Content Placeholder 2"/>
          <p:cNvSpPr txBox="1">
            <a:spLocks/>
          </p:cNvSpPr>
          <p:nvPr/>
        </p:nvSpPr>
        <p:spPr>
          <a:xfrm>
            <a:off x="6323012" y="3325767"/>
            <a:ext cx="5181600" cy="2761136"/>
          </a:xfrm>
          <a:prstGeom prst="rect">
            <a:avLst/>
          </a:prstGeom>
        </p:spPr>
        <p:txBody>
          <a:bodyPr vert="horz" lIns="91440" tIns="45720" rIns="91440" bIns="45720" rtlCol="0" anchor="ctr">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endParaRPr lang="en-GB" dirty="0"/>
          </a:p>
        </p:txBody>
      </p:sp>
      <p:pic>
        <p:nvPicPr>
          <p:cNvPr id="7" name="Content Placeholder 6"/>
          <p:cNvPicPr>
            <a:picLocks noGrp="1" noChangeAspect="1"/>
          </p:cNvPicPr>
          <p:nvPr>
            <p:ph idx="1"/>
          </p:nvPr>
        </p:nvPicPr>
        <p:blipFill>
          <a:blip r:embed="rId2"/>
          <a:stretch>
            <a:fillRect/>
          </a:stretch>
        </p:blipFill>
        <p:spPr>
          <a:xfrm>
            <a:off x="6944933" y="228044"/>
            <a:ext cx="3795854" cy="3429876"/>
          </a:xfrm>
          <a:prstGeom prst="rect">
            <a:avLst/>
          </a:prstGeom>
        </p:spPr>
      </p:pic>
      <p:pic>
        <p:nvPicPr>
          <p:cNvPr id="8" name="Picture 7"/>
          <p:cNvPicPr>
            <a:picLocks noChangeAspect="1"/>
          </p:cNvPicPr>
          <p:nvPr/>
        </p:nvPicPr>
        <p:blipFill>
          <a:blip r:embed="rId3"/>
          <a:stretch>
            <a:fillRect/>
          </a:stretch>
        </p:blipFill>
        <p:spPr>
          <a:xfrm>
            <a:off x="6944933" y="3753804"/>
            <a:ext cx="3759649" cy="2558371"/>
          </a:xfrm>
          <a:prstGeom prst="rect">
            <a:avLst/>
          </a:prstGeom>
        </p:spPr>
      </p:pic>
      <p:pic>
        <p:nvPicPr>
          <p:cNvPr id="9" name="Picture 8"/>
          <p:cNvPicPr>
            <a:picLocks noChangeAspect="1"/>
          </p:cNvPicPr>
          <p:nvPr/>
        </p:nvPicPr>
        <p:blipFill>
          <a:blip r:embed="rId4"/>
          <a:stretch>
            <a:fillRect/>
          </a:stretch>
        </p:blipFill>
        <p:spPr>
          <a:xfrm>
            <a:off x="7927974" y="6408059"/>
            <a:ext cx="1971675" cy="304800"/>
          </a:xfrm>
          <a:prstGeom prst="rect">
            <a:avLst/>
          </a:prstGeom>
        </p:spPr>
      </p:pic>
    </p:spTree>
    <p:extLst>
      <p:ext uri="{BB962C8B-B14F-4D97-AF65-F5344CB8AC3E}">
        <p14:creationId xmlns:p14="http://schemas.microsoft.com/office/powerpoint/2010/main" val="15569781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634167" cy="976312"/>
          </a:xfrm>
        </p:spPr>
        <p:txBody>
          <a:bodyPr>
            <a:normAutofit/>
          </a:bodyPr>
          <a:lstStyle/>
          <a:p>
            <a:r>
              <a:rPr lang="en-GB" dirty="0"/>
              <a:t>Assignment 1</a:t>
            </a:r>
            <a:br>
              <a:rPr lang="en-GB" dirty="0"/>
            </a:br>
            <a:r>
              <a:rPr lang="en-GB" dirty="0"/>
              <a:t>- Expansion of Lab code #1</a:t>
            </a:r>
          </a:p>
        </p:txBody>
      </p:sp>
      <p:sp>
        <p:nvSpPr>
          <p:cNvPr id="4" name="Text Placeholder 3"/>
          <p:cNvSpPr>
            <a:spLocks noGrp="1"/>
          </p:cNvSpPr>
          <p:nvPr>
            <p:ph type="body" sz="half" idx="2"/>
          </p:nvPr>
        </p:nvSpPr>
        <p:spPr>
          <a:xfrm>
            <a:off x="2589212" y="1598613"/>
            <a:ext cx="3505199" cy="4488290"/>
          </a:xfrm>
        </p:spPr>
        <p:txBody>
          <a:bodyPr>
            <a:normAutofit/>
          </a:bodyPr>
          <a:lstStyle/>
          <a:p>
            <a:r>
              <a:rPr lang="en-GB" dirty="0"/>
              <a:t>EVENTS (based on Contacts)</a:t>
            </a:r>
          </a:p>
          <a:p>
            <a:r>
              <a:rPr lang="en-GB" dirty="0"/>
              <a:t>Functionality: CREATE, UPDATE &amp; DELETE</a:t>
            </a:r>
          </a:p>
          <a:p>
            <a:pPr marL="285750" indent="-285750">
              <a:buFont typeface="Arial" panose="020B0604020202020204" pitchFamily="34" charset="0"/>
              <a:buChar char="•"/>
            </a:pPr>
            <a:r>
              <a:rPr lang="en-GB" dirty="0" err="1"/>
              <a:t>eventApp</a:t>
            </a:r>
            <a:endParaRPr lang="en-GB" dirty="0"/>
          </a:p>
          <a:p>
            <a:pPr marL="742950" lvl="1" indent="-285750">
              <a:buFont typeface="Arial" panose="020B0604020202020204" pitchFamily="34" charset="0"/>
              <a:buChar char="•"/>
            </a:pPr>
            <a:r>
              <a:rPr lang="en-GB" dirty="0" err="1"/>
              <a:t>EventForm</a:t>
            </a:r>
            <a:r>
              <a:rPr lang="en-GB" dirty="0"/>
              <a:t> source code modified</a:t>
            </a:r>
          </a:p>
          <a:p>
            <a:pPr marL="742950" lvl="1" indent="-285750">
              <a:buFont typeface="Arial" panose="020B0604020202020204" pitchFamily="34" charset="0"/>
              <a:buChar char="•"/>
            </a:pPr>
            <a:r>
              <a:rPr lang="en-GB" dirty="0"/>
              <a:t>Event source code modified</a:t>
            </a:r>
          </a:p>
          <a:p>
            <a:pPr marL="742950" lvl="1" indent="-285750">
              <a:buFont typeface="Arial" panose="020B0604020202020204" pitchFamily="34" charset="0"/>
              <a:buChar char="•"/>
            </a:pPr>
            <a:r>
              <a:rPr lang="en-GB" dirty="0" err="1"/>
              <a:t>EventList</a:t>
            </a:r>
            <a:r>
              <a:rPr lang="en-GB" dirty="0"/>
              <a:t> source code modified</a:t>
            </a:r>
          </a:p>
          <a:p>
            <a:pPr marL="742950" lvl="1" indent="-285750">
              <a:buFont typeface="Arial" panose="020B0604020202020204" pitchFamily="34" charset="0"/>
              <a:buChar char="•"/>
            </a:pPr>
            <a:r>
              <a:rPr lang="en-GB" dirty="0" err="1"/>
              <a:t>EventsTable</a:t>
            </a:r>
            <a:r>
              <a:rPr lang="en-GB" dirty="0"/>
              <a:t> source code modified (</a:t>
            </a:r>
            <a:r>
              <a:rPr lang="en-GB" dirty="0" err="1"/>
              <a:t>inc.</a:t>
            </a:r>
            <a:r>
              <a:rPr lang="en-GB" dirty="0"/>
              <a:t> different table styling)</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err="1"/>
              <a:t>eventAPI</a:t>
            </a:r>
            <a:endParaRPr lang="en-GB" dirty="0"/>
          </a:p>
          <a:p>
            <a:pPr marL="742950" lvl="1" indent="-285750">
              <a:buFont typeface="Arial" panose="020B0604020202020204" pitchFamily="34" charset="0"/>
              <a:buChar char="•"/>
            </a:pPr>
            <a:r>
              <a:rPr lang="en-GB" dirty="0"/>
              <a:t>events source code modified</a:t>
            </a:r>
          </a:p>
          <a:p>
            <a:pPr marL="742950" lvl="1" indent="-285750">
              <a:buFont typeface="Arial" panose="020B0604020202020204" pitchFamily="34" charset="0"/>
              <a:buChar char="•"/>
            </a:pPr>
            <a:r>
              <a:rPr lang="en-GB" dirty="0" err="1"/>
              <a:t>eventsAPI</a:t>
            </a:r>
            <a:r>
              <a:rPr lang="en-GB" dirty="0"/>
              <a:t> source </a:t>
            </a:r>
            <a:r>
              <a:rPr lang="en-GB"/>
              <a:t>code modified</a:t>
            </a:r>
            <a:endParaRPr lang="en-GB" dirty="0"/>
          </a:p>
        </p:txBody>
      </p:sp>
      <p:sp>
        <p:nvSpPr>
          <p:cNvPr id="5" name="Content Placeholder 2"/>
          <p:cNvSpPr txBox="1">
            <a:spLocks/>
          </p:cNvSpPr>
          <p:nvPr/>
        </p:nvSpPr>
        <p:spPr>
          <a:xfrm>
            <a:off x="6323012" y="3325767"/>
            <a:ext cx="5181600" cy="2761136"/>
          </a:xfrm>
          <a:prstGeom prst="rect">
            <a:avLst/>
          </a:prstGeom>
        </p:spPr>
        <p:txBody>
          <a:bodyPr vert="horz" lIns="91440" tIns="45720" rIns="91440" bIns="45720" rtlCol="0" anchor="ctr">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endParaRPr lang="en-GB" dirty="0"/>
          </a:p>
        </p:txBody>
      </p:sp>
      <p:pic>
        <p:nvPicPr>
          <p:cNvPr id="14" name="Content Placeholder 13"/>
          <p:cNvPicPr>
            <a:picLocks noGrp="1" noChangeAspect="1"/>
          </p:cNvPicPr>
          <p:nvPr>
            <p:ph idx="1"/>
          </p:nvPr>
        </p:nvPicPr>
        <p:blipFill>
          <a:blip r:embed="rId2"/>
          <a:stretch>
            <a:fillRect/>
          </a:stretch>
        </p:blipFill>
        <p:spPr>
          <a:xfrm>
            <a:off x="7001301" y="3433773"/>
            <a:ext cx="3840009" cy="3194887"/>
          </a:xfrm>
          <a:prstGeom prst="rect">
            <a:avLst/>
          </a:prstGeom>
        </p:spPr>
      </p:pic>
      <p:pic>
        <p:nvPicPr>
          <p:cNvPr id="15" name="Picture 14"/>
          <p:cNvPicPr>
            <a:picLocks noChangeAspect="1"/>
          </p:cNvPicPr>
          <p:nvPr/>
        </p:nvPicPr>
        <p:blipFill>
          <a:blip r:embed="rId3"/>
          <a:stretch>
            <a:fillRect/>
          </a:stretch>
        </p:blipFill>
        <p:spPr>
          <a:xfrm>
            <a:off x="6323012" y="400859"/>
            <a:ext cx="5488220" cy="2924908"/>
          </a:xfrm>
          <a:prstGeom prst="rect">
            <a:avLst/>
          </a:prstGeom>
        </p:spPr>
      </p:pic>
    </p:spTree>
    <p:extLst>
      <p:ext uri="{BB962C8B-B14F-4D97-AF65-F5344CB8AC3E}">
        <p14:creationId xmlns:p14="http://schemas.microsoft.com/office/powerpoint/2010/main" val="7238057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89212" y="347520"/>
            <a:ext cx="3634167" cy="976312"/>
          </a:xfrm>
        </p:spPr>
        <p:txBody>
          <a:bodyPr>
            <a:normAutofit/>
          </a:bodyPr>
          <a:lstStyle/>
          <a:p>
            <a:r>
              <a:rPr lang="en-GB" dirty="0"/>
              <a:t>Assignment 1</a:t>
            </a:r>
            <a:br>
              <a:rPr lang="en-GB" dirty="0"/>
            </a:br>
            <a:r>
              <a:rPr lang="en-GB" dirty="0"/>
              <a:t>- Expansion of Lab code #2</a:t>
            </a:r>
          </a:p>
        </p:txBody>
      </p:sp>
      <p:sp>
        <p:nvSpPr>
          <p:cNvPr id="4" name="Text Placeholder 3"/>
          <p:cNvSpPr>
            <a:spLocks noGrp="1"/>
          </p:cNvSpPr>
          <p:nvPr>
            <p:ph type="body" sz="half" idx="2"/>
          </p:nvPr>
        </p:nvSpPr>
        <p:spPr>
          <a:xfrm>
            <a:off x="2589212" y="1323832"/>
            <a:ext cx="3634167" cy="5431809"/>
          </a:xfrm>
        </p:spPr>
        <p:txBody>
          <a:bodyPr>
            <a:normAutofit fontScale="85000" lnSpcReduction="10000"/>
          </a:bodyPr>
          <a:lstStyle/>
          <a:p>
            <a:r>
              <a:rPr lang="en-GB" dirty="0"/>
              <a:t>VENUES (based on Phone Catalogue)</a:t>
            </a:r>
          </a:p>
          <a:p>
            <a:r>
              <a:rPr lang="en-GB" dirty="0"/>
              <a:t>Functionality: SEARCH (by name (text field)) &amp; SORT (by Name or County (dropdown menu)) </a:t>
            </a:r>
          </a:p>
          <a:p>
            <a:pPr marL="285750" indent="-285750">
              <a:buFont typeface="Arial" panose="020B0604020202020204" pitchFamily="34" charset="0"/>
              <a:buChar char="•"/>
            </a:pPr>
            <a:r>
              <a:rPr lang="en-GB" dirty="0" err="1"/>
              <a:t>VenueApp</a:t>
            </a:r>
            <a:endParaRPr lang="en-GB" dirty="0"/>
          </a:p>
          <a:p>
            <a:pPr marL="742950" lvl="1" indent="-285750">
              <a:buFont typeface="Arial" panose="020B0604020202020204" pitchFamily="34" charset="0"/>
              <a:buChar char="•"/>
            </a:pPr>
            <a:r>
              <a:rPr lang="en-GB" dirty="0"/>
              <a:t>Update CCS to support formatting</a:t>
            </a:r>
          </a:p>
          <a:p>
            <a:pPr marL="742950" lvl="1" indent="-285750">
              <a:buFont typeface="Arial" panose="020B0604020202020204" pitchFamily="34" charset="0"/>
              <a:buChar char="•"/>
            </a:pPr>
            <a:r>
              <a:rPr lang="en-GB" dirty="0"/>
              <a:t>Event source code modified</a:t>
            </a:r>
          </a:p>
          <a:p>
            <a:pPr marL="742950" lvl="1" indent="-285750">
              <a:buFont typeface="Arial" panose="020B0604020202020204" pitchFamily="34" charset="0"/>
              <a:buChar char="•"/>
            </a:pPr>
            <a:r>
              <a:rPr lang="en-GB" dirty="0"/>
              <a:t>Add ‘Link’ import to support routing source code modified</a:t>
            </a:r>
          </a:p>
          <a:p>
            <a:pPr marL="742950" lvl="1" indent="-285750">
              <a:buFont typeface="Arial" panose="020B0604020202020204" pitchFamily="34" charset="0"/>
              <a:buChar char="•"/>
            </a:pPr>
            <a:r>
              <a:rPr lang="en-GB" dirty="0"/>
              <a:t>Modify </a:t>
            </a:r>
            <a:r>
              <a:rPr lang="en-GB" dirty="0" err="1"/>
              <a:t>SelectBox</a:t>
            </a:r>
            <a:r>
              <a:rPr lang="en-GB" dirty="0"/>
              <a:t> to support name &amp; county searches (dropdown) &amp; name (text)</a:t>
            </a:r>
          </a:p>
          <a:p>
            <a:pPr marL="742950" lvl="1" indent="-285750">
              <a:buFont typeface="Arial" panose="020B0604020202020204" pitchFamily="34" charset="0"/>
              <a:buChar char="•"/>
            </a:pPr>
            <a:r>
              <a:rPr lang="en-GB" dirty="0"/>
              <a:t>Modify </a:t>
            </a:r>
            <a:r>
              <a:rPr lang="en-GB" dirty="0" err="1"/>
              <a:t>VenueItem</a:t>
            </a:r>
            <a:r>
              <a:rPr lang="en-GB" dirty="0"/>
              <a:t> to include extra details (town &amp; county) in addition to name and phone number</a:t>
            </a:r>
          </a:p>
          <a:p>
            <a:pPr marL="285750" indent="-285750">
              <a:buFont typeface="Arial" panose="020B0604020202020204" pitchFamily="34" charset="0"/>
              <a:buChar char="•"/>
            </a:pPr>
            <a:r>
              <a:rPr lang="en-GB" dirty="0" err="1"/>
              <a:t>venueDetail</a:t>
            </a:r>
            <a:endParaRPr lang="en-GB" dirty="0"/>
          </a:p>
          <a:p>
            <a:pPr marL="742950" lvl="1" indent="-285750">
              <a:buFont typeface="Arial" panose="020B0604020202020204" pitchFamily="34" charset="0"/>
              <a:buChar char="•"/>
            </a:pPr>
            <a:r>
              <a:rPr lang="en-GB" dirty="0"/>
              <a:t>create </a:t>
            </a:r>
            <a:r>
              <a:rPr lang="en-GB" dirty="0" err="1"/>
              <a:t>HeaderSection</a:t>
            </a:r>
            <a:endParaRPr lang="en-GB" dirty="0"/>
          </a:p>
          <a:p>
            <a:pPr marL="742950" lvl="1" indent="-285750">
              <a:buFont typeface="Arial" panose="020B0604020202020204" pitchFamily="34" charset="0"/>
              <a:buChar char="•"/>
            </a:pPr>
            <a:r>
              <a:rPr lang="en-GB" dirty="0"/>
              <a:t>re-order Specification section</a:t>
            </a:r>
          </a:p>
          <a:p>
            <a:pPr marL="742950" lvl="1" indent="-285750">
              <a:buFont typeface="Arial" panose="020B0604020202020204" pitchFamily="34" charset="0"/>
              <a:buChar char="•"/>
            </a:pPr>
            <a:r>
              <a:rPr lang="en-GB" dirty="0"/>
              <a:t>modify </a:t>
            </a:r>
            <a:r>
              <a:rPr lang="en-GB" dirty="0" err="1"/>
              <a:t>ImagesSection</a:t>
            </a:r>
            <a:endParaRPr lang="en-GB" dirty="0"/>
          </a:p>
          <a:p>
            <a:pPr marL="742950" lvl="1" indent="-285750">
              <a:buFont typeface="Arial" panose="020B0604020202020204" pitchFamily="34" charset="0"/>
              <a:buChar char="•"/>
            </a:pPr>
            <a:r>
              <a:rPr lang="en-GB" dirty="0"/>
              <a:t>re-order </a:t>
            </a:r>
            <a:r>
              <a:rPr lang="en-GB" dirty="0" err="1"/>
              <a:t>VenueDetail</a:t>
            </a:r>
            <a:r>
              <a:rPr lang="en-GB" dirty="0"/>
              <a:t> &amp; add </a:t>
            </a:r>
            <a:r>
              <a:rPr lang="en-GB" dirty="0" err="1"/>
              <a:t>HeaderSection</a:t>
            </a:r>
            <a:endParaRPr lang="en-GB" dirty="0"/>
          </a:p>
          <a:p>
            <a:pPr marL="285750" indent="-285750">
              <a:buFont typeface="Arial" panose="020B0604020202020204" pitchFamily="34" charset="0"/>
              <a:buChar char="•"/>
            </a:pPr>
            <a:r>
              <a:rPr lang="en-GB" dirty="0" err="1"/>
              <a:t>clubs.json</a:t>
            </a:r>
            <a:endParaRPr lang="en-GB" dirty="0"/>
          </a:p>
          <a:p>
            <a:pPr marL="742950" lvl="1" indent="-285750">
              <a:buFont typeface="Arial" panose="020B0604020202020204" pitchFamily="34" charset="0"/>
              <a:buChar char="•"/>
            </a:pPr>
            <a:r>
              <a:rPr lang="en-GB" dirty="0"/>
              <a:t>expanded data-set for </a:t>
            </a:r>
            <a:r>
              <a:rPr lang="en-GB" dirty="0" err="1"/>
              <a:t>venueApp</a:t>
            </a:r>
            <a:r>
              <a:rPr lang="en-GB" dirty="0"/>
              <a:t> listing</a:t>
            </a:r>
          </a:p>
          <a:p>
            <a:pPr marL="285750" indent="-285750">
              <a:buFont typeface="Arial" panose="020B0604020202020204" pitchFamily="34" charset="0"/>
              <a:buChar char="•"/>
            </a:pPr>
            <a:r>
              <a:rPr lang="en-GB" dirty="0"/>
              <a:t>Venues ( individual .</a:t>
            </a:r>
            <a:r>
              <a:rPr lang="en-GB" dirty="0" err="1"/>
              <a:t>json</a:t>
            </a:r>
            <a:r>
              <a:rPr lang="en-GB" dirty="0"/>
              <a:t> files)</a:t>
            </a:r>
          </a:p>
          <a:p>
            <a:pPr marL="742950" lvl="1" indent="-285750">
              <a:buFont typeface="Arial" panose="020B0604020202020204" pitchFamily="34" charset="0"/>
              <a:buChar char="•"/>
            </a:pPr>
            <a:r>
              <a:rPr lang="en-GB" dirty="0"/>
              <a:t>complete reformat/use new data</a:t>
            </a:r>
          </a:p>
        </p:txBody>
      </p:sp>
      <p:sp>
        <p:nvSpPr>
          <p:cNvPr id="5" name="Content Placeholder 2"/>
          <p:cNvSpPr txBox="1">
            <a:spLocks/>
          </p:cNvSpPr>
          <p:nvPr/>
        </p:nvSpPr>
        <p:spPr>
          <a:xfrm>
            <a:off x="6323012" y="3325767"/>
            <a:ext cx="5181600" cy="2761136"/>
          </a:xfrm>
          <a:prstGeom prst="rect">
            <a:avLst/>
          </a:prstGeom>
        </p:spPr>
        <p:txBody>
          <a:bodyPr vert="horz" lIns="91440" tIns="45720" rIns="91440" bIns="45720" rtlCol="0" anchor="ctr">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endParaRPr lang="en-GB" dirty="0"/>
          </a:p>
        </p:txBody>
      </p:sp>
      <p:pic>
        <p:nvPicPr>
          <p:cNvPr id="7" name="Content Placeholder 6"/>
          <p:cNvPicPr>
            <a:picLocks noGrp="1" noChangeAspect="1"/>
          </p:cNvPicPr>
          <p:nvPr>
            <p:ph idx="1"/>
          </p:nvPr>
        </p:nvPicPr>
        <p:blipFill>
          <a:blip r:embed="rId2"/>
          <a:stretch>
            <a:fillRect/>
          </a:stretch>
        </p:blipFill>
        <p:spPr>
          <a:xfrm>
            <a:off x="6323012" y="673454"/>
            <a:ext cx="5181600" cy="2761496"/>
          </a:xfrm>
          <a:prstGeom prst="rect">
            <a:avLst/>
          </a:prstGeom>
        </p:spPr>
      </p:pic>
      <p:pic>
        <p:nvPicPr>
          <p:cNvPr id="10" name="Content Placeholder 6"/>
          <p:cNvPicPr>
            <a:picLocks noChangeAspect="1"/>
          </p:cNvPicPr>
          <p:nvPr/>
        </p:nvPicPr>
        <p:blipFill rotWithShape="1">
          <a:blip r:embed="rId3"/>
          <a:srcRect b="5220"/>
          <a:stretch/>
        </p:blipFill>
        <p:spPr>
          <a:xfrm>
            <a:off x="6323012" y="3544132"/>
            <a:ext cx="5181600" cy="2761136"/>
          </a:xfrm>
          <a:prstGeom prst="rect">
            <a:avLst/>
          </a:prstGeom>
        </p:spPr>
      </p:pic>
    </p:spTree>
    <p:extLst>
      <p:ext uri="{BB962C8B-B14F-4D97-AF65-F5344CB8AC3E}">
        <p14:creationId xmlns:p14="http://schemas.microsoft.com/office/powerpoint/2010/main" val="2107120693"/>
      </p:ext>
    </p:extLst>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647252"/>
      </a:dk2>
      <a:lt2>
        <a:srgbClr val="EAE8CF"/>
      </a:lt2>
      <a:accent1>
        <a:srgbClr val="E78712"/>
      </a:accent1>
      <a:accent2>
        <a:srgbClr val="B73C26"/>
      </a:accent2>
      <a:accent3>
        <a:srgbClr val="865331"/>
      </a:accent3>
      <a:accent4>
        <a:srgbClr val="B38648"/>
      </a:accent4>
      <a:accent5>
        <a:srgbClr val="BBB473"/>
      </a:accent5>
      <a:accent6>
        <a:srgbClr val="849276"/>
      </a:accent6>
      <a:hlink>
        <a:srgbClr val="FDAB2A"/>
      </a:hlink>
      <a:folHlink>
        <a:srgbClr val="CCB182"/>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54F6613E-5ED7-40ED-90A8-F639BE712C0E}"/>
    </a:ext>
  </a:extLst>
</a:theme>
</file>

<file path=docProps/app.xml><?xml version="1.0" encoding="utf-8"?>
<Properties xmlns="http://schemas.openxmlformats.org/officeDocument/2006/extended-properties" xmlns:vt="http://schemas.openxmlformats.org/officeDocument/2006/docPropsVTypes">
  <Template>Wisp</Template>
  <TotalTime>2304</TotalTime>
  <Words>2152</Words>
  <Application>Microsoft Office PowerPoint</Application>
  <PresentationFormat>Widescreen</PresentationFormat>
  <Paragraphs>265</Paragraphs>
  <Slides>21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21</vt:i4>
      </vt:variant>
    </vt:vector>
  </HeadingPairs>
  <TitlesOfParts>
    <vt:vector size="25" baseType="lpstr">
      <vt:lpstr>Arial</vt:lpstr>
      <vt:lpstr>Century Gothic</vt:lpstr>
      <vt:lpstr>Wingdings 3</vt:lpstr>
      <vt:lpstr>Wisp</vt:lpstr>
      <vt:lpstr>FieldArcheryFinder (FAF)</vt:lpstr>
      <vt:lpstr>Field Archery Finder (FAF) - Concept</vt:lpstr>
      <vt:lpstr>Assignment 1 - Create a SPA with ReactJS</vt:lpstr>
      <vt:lpstr>Assignment 1 - Routing &amp; functionality</vt:lpstr>
      <vt:lpstr>Assignment 1 - content</vt:lpstr>
      <vt:lpstr>Assignment 1 - App design features</vt:lpstr>
      <vt:lpstr>Assignment 1 - App design features cont.</vt:lpstr>
      <vt:lpstr>Assignment 1 - Expansion of Lab code #1</vt:lpstr>
      <vt:lpstr>Assignment 1 - Expansion of Lab code #2</vt:lpstr>
      <vt:lpstr>Assignment 1 - Expansion of Lab code #3</vt:lpstr>
      <vt:lpstr>Assignment 1 - Design Model Illustrations</vt:lpstr>
      <vt:lpstr>Assignment 1 - Independent Learning</vt:lpstr>
      <vt:lpstr>Assignment 2 - Web API for ReactJS SPA</vt:lpstr>
      <vt:lpstr>Assignment 2 - Project Structure</vt:lpstr>
      <vt:lpstr>Assignment 2 - Coding for Web APIs</vt:lpstr>
      <vt:lpstr>Assignment 2 - MongoDB &amp; Robomongo</vt:lpstr>
      <vt:lpstr>Assignment 2 - SPA &amp; Web API data</vt:lpstr>
      <vt:lpstr>Assignment 2 - Mocha API testing</vt:lpstr>
      <vt:lpstr>Assignment 2 - Mockgoose API testing</vt:lpstr>
      <vt:lpstr>Assignment 2 - Mochawsome reporting</vt:lpstr>
      <vt:lpstr>Assignment 2 - Independent Learning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EWD: Assignments</dc:title>
  <dc:creator>ellingworthl</dc:creator>
  <cp:lastModifiedBy>ellingworthl</cp:lastModifiedBy>
  <cp:revision>122</cp:revision>
  <dcterms:created xsi:type="dcterms:W3CDTF">2017-04-30T12:07:55Z</dcterms:created>
  <dcterms:modified xsi:type="dcterms:W3CDTF">2017-05-09T22:24:42Z</dcterms:modified>
</cp:coreProperties>
</file>